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96" r:id="rId5"/>
    <p:sldId id="259" r:id="rId6"/>
    <p:sldId id="260" r:id="rId7"/>
    <p:sldId id="261" r:id="rId8"/>
    <p:sldId id="262" r:id="rId9"/>
    <p:sldId id="301" r:id="rId10"/>
    <p:sldId id="263" r:id="rId11"/>
    <p:sldId id="299" r:id="rId12"/>
    <p:sldId id="304" r:id="rId13"/>
    <p:sldId id="288" r:id="rId14"/>
    <p:sldId id="295" r:id="rId15"/>
    <p:sldId id="265" r:id="rId16"/>
    <p:sldId id="303" r:id="rId17"/>
  </p:sldIdLst>
  <p:sldSz cx="18288000" cy="10287000"/>
  <p:notesSz cx="6858000" cy="9144000"/>
  <p:embeddedFontLst>
    <p:embeddedFont>
      <p:font typeface="Aptos Narrow" panose="020B0004020202020204" pitchFamily="34" charset="0"/>
      <p:regular r:id="rId19"/>
      <p:bold r:id="rId20"/>
    </p:embeddedFont>
    <p:embeddedFont>
      <p:font typeface="Montserrat Semi-Bold" panose="020B0604020202020204" charset="0"/>
      <p:regular r:id="rId21"/>
    </p:embeddedFont>
    <p:embeddedFont>
      <p:font typeface="Poppins" panose="00000500000000000000" pitchFamily="2" charset="0"/>
      <p:regular r:id="rId22"/>
      <p:bold r:id="rId23"/>
      <p:italic r:id="rId24"/>
      <p:boldItalic r:id="rId25"/>
    </p:embeddedFont>
    <p:embeddedFont>
      <p:font typeface="Poppins Bold" panose="00000800000000000000" charset="0"/>
      <p:regular r:id="rId26"/>
    </p:embeddedFont>
    <p:embeddedFont>
      <p:font typeface="Roboto" panose="02000000000000000000" pitchFamily="2" charset="0"/>
      <p:regular r:id="rId27"/>
      <p:bold r:id="rId28"/>
      <p:italic r:id="rId29"/>
      <p:boldItalic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00FF"/>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504" autoAdjust="0"/>
  </p:normalViewPr>
  <p:slideViewPr>
    <p:cSldViewPr>
      <p:cViewPr varScale="1">
        <p:scale>
          <a:sx n="39" d="100"/>
          <a:sy n="39" d="100"/>
        </p:scale>
        <p:origin x="1618" y="31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59BD9-30A6-4509-9399-3419E2966B6C}"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2E5DE-962C-4CC0-BF4C-54990BA16336}" type="slidenum">
              <a:rPr lang="en-US" smtClean="0"/>
              <a:t>‹#›</a:t>
            </a:fld>
            <a:endParaRPr lang="en-US"/>
          </a:p>
        </p:txBody>
      </p:sp>
    </p:spTree>
    <p:extLst>
      <p:ext uri="{BB962C8B-B14F-4D97-AF65-F5344CB8AC3E}">
        <p14:creationId xmlns:p14="http://schemas.microsoft.com/office/powerpoint/2010/main" val="159817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chemeClr val="dk1"/>
              </a:buClr>
              <a:buSzPts val="1200"/>
              <a:buFont typeface="Arial"/>
              <a:buNone/>
            </a:pPr>
            <a:endParaRPr dirty="0">
              <a:latin typeface="Roboto"/>
              <a:ea typeface="Roboto"/>
              <a:cs typeface="Roboto"/>
              <a:sym typeface="Roboto"/>
            </a:endParaRPr>
          </a:p>
        </p:txBody>
      </p:sp>
    </p:spTree>
    <p:extLst>
      <p:ext uri="{BB962C8B-B14F-4D97-AF65-F5344CB8AC3E}">
        <p14:creationId xmlns:p14="http://schemas.microsoft.com/office/powerpoint/2010/main" val="427791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algn="just">
              <a:lnSpc>
                <a:spcPts val="2952"/>
              </a:lnSpc>
            </a:pPr>
            <a:r>
              <a:rPr lang="en-US" dirty="0"/>
              <a:t>RN vacancy rate: 9.6% or 47 vacancies on average (NSI, 2025)</a:t>
            </a:r>
          </a:p>
          <a:p>
            <a:pPr algn="just">
              <a:lnSpc>
                <a:spcPts val="2952"/>
              </a:lnSpc>
            </a:pPr>
            <a:r>
              <a:rPr lang="en-US" dirty="0"/>
              <a:t>Nurse turnover is recorded at 16.4%, a 2.0% decrease  (NSI, 2025)</a:t>
            </a:r>
          </a:p>
          <a:p>
            <a:pPr algn="just">
              <a:lnSpc>
                <a:spcPts val="2952"/>
              </a:lnSpc>
            </a:pPr>
            <a:r>
              <a:rPr lang="en-US" dirty="0"/>
              <a:t>Registered Nurses recorded a mean tenure at 5.95 years and ranging to 16.7 years. (NSI, 2025)</a:t>
            </a:r>
          </a:p>
          <a:p>
            <a:pPr algn="just">
              <a:lnSpc>
                <a:spcPts val="2952"/>
              </a:lnSpc>
            </a:pPr>
            <a:r>
              <a:rPr lang="en-US" dirty="0"/>
              <a:t>RNs: Over twenty-two percent (22.3%) of all newly hired RNs left within a year (NSI, 2025)</a:t>
            </a:r>
          </a:p>
          <a:p>
            <a:pPr algn="just">
              <a:lnSpc>
                <a:spcPts val="2952"/>
              </a:lnSpc>
            </a:pPr>
            <a:r>
              <a:rPr lang="en-US" dirty="0"/>
              <a:t>Surgical nurse turnover: 13.7% (NSI,  2025)</a:t>
            </a:r>
          </a:p>
          <a:p>
            <a:pPr algn="just">
              <a:lnSpc>
                <a:spcPts val="2952"/>
              </a:lnSpc>
            </a:pPr>
            <a:r>
              <a:rPr lang="en-US" dirty="0"/>
              <a:t>62% </a:t>
            </a:r>
            <a:r>
              <a:rPr lang="en-US" dirty="0" err="1"/>
              <a:t>periop</a:t>
            </a:r>
            <a:r>
              <a:rPr lang="en-US" dirty="0"/>
              <a:t> managers report at least 1 open position (Bacon)</a:t>
            </a:r>
          </a:p>
          <a:p>
            <a:pPr algn="just">
              <a:lnSpc>
                <a:spcPts val="2952"/>
              </a:lnSpc>
            </a:pPr>
            <a:r>
              <a:rPr lang="en-US" dirty="0"/>
              <a:t>99% </a:t>
            </a:r>
            <a:r>
              <a:rPr lang="en-US" dirty="0" err="1"/>
              <a:t>periop</a:t>
            </a:r>
            <a:r>
              <a:rPr lang="en-US" dirty="0"/>
              <a:t> managers report having open clinical positions (Bacon)</a:t>
            </a:r>
          </a:p>
          <a:p>
            <a:pPr algn="just">
              <a:lnSpc>
                <a:spcPts val="2952"/>
              </a:lnSpc>
            </a:pPr>
            <a:r>
              <a:rPr lang="en-US" dirty="0"/>
              <a:t>61.4% exited employees had less than 2 years of service (NSI, 2025)</a:t>
            </a:r>
          </a:p>
          <a:p>
            <a:pPr algn="just">
              <a:lnSpc>
                <a:spcPts val="2952"/>
              </a:lnSpc>
            </a:pPr>
            <a:r>
              <a:rPr lang="en-US" dirty="0"/>
              <a:t>Employees with 5</a:t>
            </a:r>
            <a:r>
              <a:rPr lang="en-US" u="sng" dirty="0"/>
              <a:t>+</a:t>
            </a:r>
            <a:r>
              <a:rPr lang="en-US" dirty="0"/>
              <a:t> service have greater organizational commitment (NSI, 2025)</a:t>
            </a:r>
          </a:p>
          <a:p>
            <a:pPr algn="just">
              <a:lnSpc>
                <a:spcPts val="2952"/>
              </a:lnSpc>
            </a:pPr>
            <a:r>
              <a:rPr lang="en-US" dirty="0"/>
              <a:t>40% OR leaders reported increased turnover (Sadler, 2024)</a:t>
            </a:r>
          </a:p>
          <a:p>
            <a:pPr algn="just">
              <a:lnSpc>
                <a:spcPts val="2952"/>
              </a:lnSpc>
            </a:pPr>
            <a:r>
              <a:rPr lang="en-US" dirty="0"/>
              <a:t>1</a:t>
            </a:r>
            <a:r>
              <a:rPr lang="en-US" baseline="30000" dirty="0"/>
              <a:t>st</a:t>
            </a:r>
            <a:r>
              <a:rPr lang="en-US" dirty="0"/>
              <a:t> year turnover for OR nurses approximately 30% (Sadler, 2024)</a:t>
            </a:r>
          </a:p>
          <a:p>
            <a:pPr algn="just">
              <a:lnSpc>
                <a:spcPts val="2952"/>
              </a:lnSpc>
            </a:pPr>
            <a:r>
              <a:rPr lang="en-US" dirty="0"/>
              <a:t>70% </a:t>
            </a:r>
            <a:r>
              <a:rPr lang="en-US" dirty="0" err="1"/>
              <a:t>periop</a:t>
            </a:r>
            <a:r>
              <a:rPr lang="en-US" dirty="0"/>
              <a:t> leaders reported increased difficulty recruiting experienced nurses</a:t>
            </a:r>
          </a:p>
          <a:p>
            <a:pPr algn="just">
              <a:lnSpc>
                <a:spcPts val="2952"/>
              </a:lnSpc>
            </a:pPr>
            <a:r>
              <a:rPr lang="en-US" dirty="0"/>
              <a:t>27% somewhat likely or very likely to quit in 1 year (Bacon)</a:t>
            </a:r>
          </a:p>
          <a:p>
            <a:pPr algn="just">
              <a:lnSpc>
                <a:spcPts val="2952"/>
              </a:lnSpc>
            </a:pPr>
            <a:r>
              <a:rPr lang="en-US" dirty="0"/>
              <a:t>66% thinking of changing employers (Bacon)</a:t>
            </a:r>
          </a:p>
          <a:p>
            <a:pPr algn="just">
              <a:lnSpc>
                <a:spcPts val="2952"/>
              </a:lnSpc>
            </a:pPr>
            <a:r>
              <a:rPr lang="en-US" dirty="0"/>
              <a:t>10% planning to retire (Bacon)</a:t>
            </a:r>
          </a:p>
          <a:p>
            <a:pPr algn="just">
              <a:lnSpc>
                <a:spcPts val="2952"/>
              </a:lnSpc>
            </a:pPr>
            <a:r>
              <a:rPr lang="en-US" dirty="0"/>
              <a:t>3% might leave for personal reasons (Bacon)</a:t>
            </a:r>
          </a:p>
          <a:p>
            <a:pPr algn="just">
              <a:lnSpc>
                <a:spcPts val="2952"/>
              </a:lnSpc>
            </a:pPr>
            <a:r>
              <a:rPr lang="en-US" dirty="0"/>
              <a:t>1% leaving for school (Bacon)</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Every RN hired saves $79,100. An NSI contract to replace 20 travel nurses could save your institution $1,582,000 (NSI, 2025) </a:t>
            </a:r>
          </a:p>
          <a:p>
            <a:r>
              <a:rPr lang="en-US" sz="1200" b="0" i="0" u="none" strike="noStrike" kern="1200" baseline="0" dirty="0">
                <a:solidFill>
                  <a:schemeClr val="tx1"/>
                </a:solidFill>
                <a:latin typeface="+mn-lt"/>
                <a:ea typeface="+mn-ea"/>
                <a:cs typeface="+mn-cs"/>
              </a:rPr>
              <a:t>RN turnover has been decreasing from 27.1 to 16.4 from 2021 to 2025 (NSI, 2025)</a:t>
            </a:r>
          </a:p>
          <a:p>
            <a:r>
              <a:rPr lang="en-US" sz="1200" b="0" i="0" u="none" strike="noStrike" kern="1200" baseline="0" dirty="0">
                <a:solidFill>
                  <a:schemeClr val="tx1"/>
                </a:solidFill>
                <a:latin typeface="+mn-lt"/>
                <a:ea typeface="+mn-ea"/>
                <a:cs typeface="+mn-cs"/>
              </a:rPr>
              <a:t>To better understand how hospitals met their RN staffing needs, respondents were asked to identify strategies utilized when faced with a nursing shortage. The top five most common strategies to staff the bedside include: asking RNs to volunteer for overtime, authorizing critical staffing pay, flexing part-time or per diem employees, relying on travel/agency nurses and utilizing the internal staffing pool. Other strategies include enhancing recruitment incentives, hiring more ancillary staff, modifying the nursing care model, mandating overtime, and mandating staff to float. The vast majority of hospitals (80.9%) have a strategy to protect newly hired RNs, many of which include a Nurse Residency Program. fifty-four percent (54.2%) of hospitals have developed a strategy to retain this group. According to the NCHWA Nursing Workforce dashboard, approximately thirty-four (34%) of RNs are Baby Boomers. All of whom will reach retirement age by 2030. Hospitals are encouraged to consider a strategy that will protect this knowledge loss. The RN vacancy rate continues to be elevated and currently stands at 9.6%, which equates to hospitals having forty-seven (47) RN vacancies on average. RN demand increases, as nurses move away from the bedside, and as Baby Boomers reach retirement, expect the vacancy rate to remain critical. hospitals bridge the gap by authorizing overtime and crisis pay, by increasing travel staff usage, and by flexing their internal staffing pool. All of which are costly strategies, especially when nurse travel rates average $94/</a:t>
            </a:r>
            <a:r>
              <a:rPr lang="en-US" sz="1200" b="0" i="0" u="none" strike="noStrike" kern="1200" baseline="0" dirty="0" err="1">
                <a:solidFill>
                  <a:schemeClr val="tx1"/>
                </a:solidFill>
                <a:latin typeface="+mn-lt"/>
                <a:ea typeface="+mn-ea"/>
                <a:cs typeface="+mn-cs"/>
              </a:rPr>
              <a:t>hr</a:t>
            </a:r>
            <a:r>
              <a:rPr lang="en-US" sz="1200" b="0" i="0" u="none" strike="noStrike" kern="1200" baseline="0" dirty="0">
                <a:solidFill>
                  <a:schemeClr val="tx1"/>
                </a:solidFill>
                <a:latin typeface="+mn-lt"/>
                <a:ea typeface="+mn-ea"/>
                <a:cs typeface="+mn-cs"/>
              </a:rPr>
              <a:t> and range to $160/hr. Last year, eighty percent (80%) of hospitals anticipated decreasing RN travelers, yet it remained the most common strategy mentioned when faced with a staffing shortage and meeting patient needs. Registered Nurses recorded a similar mean tenure at 5.95 years and ranging to 16.7 years. consistent with previous surveys, a majority (61.4%) of the exited employees had less than two years of service, while employees with more than 5 years of tenure experienced a greater level of organizational commitment. RNs: Over twenty-two percent (22.3%) of all newly hired RNs left within a year, with first year turnover accounting for a third (31.9%) of all RN separations. The median and mode were recorded at 31.1% and 33.3%, respectively. </a:t>
            </a:r>
          </a:p>
          <a:p>
            <a:endParaRPr lang="en-US" dirty="0"/>
          </a:p>
        </p:txBody>
      </p:sp>
      <p:sp>
        <p:nvSpPr>
          <p:cNvPr id="4" name="Slide Number Placeholder 3"/>
          <p:cNvSpPr>
            <a:spLocks noGrp="1"/>
          </p:cNvSpPr>
          <p:nvPr>
            <p:ph type="sldNum" sz="quarter" idx="5"/>
          </p:nvPr>
        </p:nvSpPr>
        <p:spPr/>
        <p:txBody>
          <a:bodyPr/>
          <a:lstStyle/>
          <a:p>
            <a:fld id="{8A02E5DE-962C-4CC0-BF4C-54990BA16336}" type="slidenum">
              <a:rPr lang="en-US" smtClean="0"/>
              <a:t>5</a:t>
            </a:fld>
            <a:endParaRPr lang="en-US"/>
          </a:p>
        </p:txBody>
      </p:sp>
    </p:spTree>
    <p:extLst>
      <p:ext uri="{BB962C8B-B14F-4D97-AF65-F5344CB8AC3E}">
        <p14:creationId xmlns:p14="http://schemas.microsoft.com/office/powerpoint/2010/main" val="238909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0" algn="ctr" rtl="0">
              <a:lnSpc>
                <a:spcPct val="95000"/>
              </a:lnSpc>
              <a:spcBef>
                <a:spcPts val="0"/>
              </a:spcBef>
              <a:spcAft>
                <a:spcPts val="0"/>
              </a:spcAft>
              <a:buSzPts val="1800"/>
              <a:buNone/>
            </a:pPr>
            <a:r>
              <a:rPr lang="en-US" sz="1400" b="1" dirty="0"/>
              <a:t>Perioperative nurse dimensions of wellbeing influence decisions to leave an OR position. </a:t>
            </a:r>
            <a:endParaRPr lang="en-US" dirty="0"/>
          </a:p>
          <a:p>
            <a:pPr marL="457200" lvl="0" indent="0" algn="ctr" rtl="0">
              <a:lnSpc>
                <a:spcPct val="95000"/>
              </a:lnSpc>
              <a:spcBef>
                <a:spcPts val="600"/>
              </a:spcBef>
              <a:spcAft>
                <a:spcPts val="0"/>
              </a:spcAft>
              <a:buSzPts val="1800"/>
              <a:buNone/>
            </a:pPr>
            <a:endParaRPr lang="en-US" sz="1100" b="1" dirty="0"/>
          </a:p>
          <a:p>
            <a:pPr marL="457200" lvl="0" indent="0" algn="ctr" rtl="0">
              <a:lnSpc>
                <a:spcPct val="95000"/>
              </a:lnSpc>
              <a:spcBef>
                <a:spcPts val="600"/>
              </a:spcBef>
              <a:spcAft>
                <a:spcPts val="0"/>
              </a:spcAft>
              <a:buSzPts val="1800"/>
              <a:buNone/>
            </a:pPr>
            <a:endParaRPr lang="en-US" sz="1200" b="1" dirty="0"/>
          </a:p>
          <a:p>
            <a:pPr marL="457200" lvl="0" indent="0" algn="ctr" rtl="0">
              <a:lnSpc>
                <a:spcPct val="95000"/>
              </a:lnSpc>
              <a:spcBef>
                <a:spcPts val="600"/>
              </a:spcBef>
              <a:spcAft>
                <a:spcPts val="600"/>
              </a:spcAft>
              <a:buSzPts val="1800"/>
              <a:buNone/>
            </a:pPr>
            <a:r>
              <a:rPr lang="en-US" sz="1200" dirty="0"/>
              <a:t>The dimensions of perioperative nurse wellbeing include physical and emotional well-being, career development, work-life balance, organizational and departmental culture, and compensation.</a:t>
            </a:r>
          </a:p>
          <a:p>
            <a:pPr marL="457200" lvl="0" indent="0" algn="ctr" rtl="0">
              <a:lnSpc>
                <a:spcPct val="95000"/>
              </a:lnSpc>
              <a:spcBef>
                <a:spcPts val="600"/>
              </a:spcBef>
              <a:spcAft>
                <a:spcPts val="600"/>
              </a:spcAft>
              <a:buSzPts val="1800"/>
              <a:buNone/>
            </a:pPr>
            <a:endParaRPr lang="en-US" sz="1200" dirty="0"/>
          </a:p>
          <a:p>
            <a:pPr marL="457200" lvl="0" indent="0" algn="l" rtl="0">
              <a:lnSpc>
                <a:spcPct val="95000"/>
              </a:lnSpc>
              <a:spcBef>
                <a:spcPts val="600"/>
              </a:spcBef>
              <a:spcAft>
                <a:spcPts val="600"/>
              </a:spcAft>
              <a:buSzPts val="1800"/>
              <a:buNone/>
            </a:pPr>
            <a:r>
              <a:rPr lang="en-US" sz="1200" b="1" dirty="0"/>
              <a:t>Wellbeing: </a:t>
            </a:r>
            <a:r>
              <a:rPr lang="en-US" sz="1200" dirty="0">
                <a:solidFill>
                  <a:schemeClr val="dk1"/>
                </a:solidFill>
                <a:highlight>
                  <a:srgbClr val="FFFFFF"/>
                </a:highlight>
                <a:latin typeface="Roboto"/>
                <a:ea typeface="Roboto"/>
                <a:cs typeface="Roboto"/>
                <a:sym typeface="Roboto"/>
              </a:rPr>
              <a:t>A combination of positive states of physical and emotional health, and an overall satisfaction with life, social connections and economic status. </a:t>
            </a:r>
            <a:endParaRPr lang="en-US" sz="1200" dirty="0"/>
          </a:p>
          <a:p>
            <a:pPr marL="457200" lvl="0" indent="0" algn="l" rtl="0">
              <a:lnSpc>
                <a:spcPct val="95000"/>
              </a:lnSpc>
              <a:spcBef>
                <a:spcPts val="600"/>
              </a:spcBef>
              <a:spcAft>
                <a:spcPts val="600"/>
              </a:spcAft>
              <a:buSzPts val="1800"/>
              <a:buNone/>
            </a:pPr>
            <a:endParaRPr lang="en-US" sz="1200" dirty="0"/>
          </a:p>
          <a:p>
            <a:pPr marL="457200" marR="0" lvl="0" indent="0" algn="l" defTabSz="914400" rtl="0" eaLnBrk="1" fontAlgn="auto" latinLnBrk="0" hangingPunct="1">
              <a:lnSpc>
                <a:spcPct val="95000"/>
              </a:lnSpc>
              <a:spcBef>
                <a:spcPts val="600"/>
              </a:spcBef>
              <a:spcAft>
                <a:spcPts val="600"/>
              </a:spcAft>
              <a:buClrTx/>
              <a:buSzPts val="1800"/>
              <a:buFontTx/>
              <a:buNone/>
              <a:tabLst/>
              <a:defRPr/>
            </a:pPr>
            <a:r>
              <a:rPr lang="en-US" sz="1200" b="1" kern="1200" dirty="0">
                <a:solidFill>
                  <a:schemeClr val="tx1"/>
                </a:solidFill>
                <a:effectLst/>
                <a:latin typeface="+mn-lt"/>
                <a:ea typeface="+mn-ea"/>
                <a:cs typeface="+mn-cs"/>
              </a:rPr>
              <a:t>In Australia, the AHHA recommends that safeguarding the wellbeing of nursing staff should involve policy initiatives, interventions and ongoing monitoring at departmental and </a:t>
            </a:r>
            <a:r>
              <a:rPr lang="en-US" sz="1200" b="1" kern="1200" dirty="0" err="1">
                <a:solidFill>
                  <a:schemeClr val="tx1"/>
                </a:solidFill>
                <a:effectLst/>
                <a:latin typeface="+mn-lt"/>
                <a:ea typeface="+mn-ea"/>
                <a:cs typeface="+mn-cs"/>
              </a:rPr>
              <a:t>organisational</a:t>
            </a:r>
            <a:r>
              <a:rPr lang="en-US" sz="1200" b="1" kern="1200" dirty="0">
                <a:solidFill>
                  <a:schemeClr val="tx1"/>
                </a:solidFill>
                <a:effectLst/>
                <a:latin typeface="+mn-lt"/>
                <a:ea typeface="+mn-ea"/>
                <a:cs typeface="+mn-cs"/>
              </a:rPr>
              <a:t> levels</a:t>
            </a:r>
            <a:r>
              <a:rPr lang="en-US" sz="1200" b="1" kern="1200" baseline="30000" dirty="0">
                <a:solidFill>
                  <a:schemeClr val="tx1"/>
                </a:solidFill>
                <a:effectLst/>
                <a:latin typeface="+mn-lt"/>
                <a:ea typeface="+mn-ea"/>
                <a:cs typeface="+mn-cs"/>
              </a:rPr>
              <a:t>13  </a:t>
            </a:r>
            <a:r>
              <a:rPr lang="en-US" sz="1200" b="1" kern="1200" dirty="0">
                <a:solidFill>
                  <a:schemeClr val="tx1"/>
                </a:solidFill>
                <a:effectLst/>
                <a:latin typeface="+mn-lt"/>
                <a:ea typeface="+mn-ea"/>
                <a:cs typeface="+mn-cs"/>
              </a:rPr>
              <a:t>Similarly, WorkSafe Victoria (Australia) suggests that making mental health improvement projects successful involves leaders creating positive workplaces, fostering teamwork and adjusting workplace practices. </a:t>
            </a:r>
            <a:r>
              <a:rPr lang="en-US" sz="1200" b="1" kern="1200" baseline="30000" dirty="0">
                <a:solidFill>
                  <a:schemeClr val="tx1"/>
                </a:solidFill>
                <a:effectLst/>
                <a:latin typeface="+mn-lt"/>
                <a:ea typeface="+mn-ea"/>
                <a:cs typeface="+mn-cs"/>
              </a:rPr>
              <a:t>62</a:t>
            </a:r>
            <a:endParaRPr lang="en-US" sz="1200" kern="1200" dirty="0">
              <a:solidFill>
                <a:schemeClr val="tx1"/>
              </a:solidFill>
              <a:effectLst/>
              <a:latin typeface="+mn-lt"/>
              <a:ea typeface="+mn-ea"/>
              <a:cs typeface="+mn-cs"/>
            </a:endParaRPr>
          </a:p>
          <a:p>
            <a:pPr marL="457200" lvl="0" indent="0" algn="l" rtl="0">
              <a:lnSpc>
                <a:spcPct val="95000"/>
              </a:lnSpc>
              <a:spcBef>
                <a:spcPts val="600"/>
              </a:spcBef>
              <a:spcAft>
                <a:spcPts val="600"/>
              </a:spcAft>
              <a:buSzPts val="1800"/>
              <a:buNone/>
            </a:pPr>
            <a:endParaRPr lang="en-US" dirty="0"/>
          </a:p>
          <a:p>
            <a:endParaRPr lang="en-US" dirty="0"/>
          </a:p>
        </p:txBody>
      </p:sp>
      <p:sp>
        <p:nvSpPr>
          <p:cNvPr id="4" name="Slide Number Placeholder 3"/>
          <p:cNvSpPr>
            <a:spLocks noGrp="1"/>
          </p:cNvSpPr>
          <p:nvPr>
            <p:ph type="sldNum" sz="quarter" idx="5"/>
          </p:nvPr>
        </p:nvSpPr>
        <p:spPr/>
        <p:txBody>
          <a:bodyPr/>
          <a:lstStyle/>
          <a:p>
            <a:fld id="{8A02E5DE-962C-4CC0-BF4C-54990BA16336}" type="slidenum">
              <a:rPr lang="en-US" smtClean="0"/>
              <a:t>7</a:t>
            </a:fld>
            <a:endParaRPr lang="en-US"/>
          </a:p>
        </p:txBody>
      </p:sp>
    </p:spTree>
    <p:extLst>
      <p:ext uri="{BB962C8B-B14F-4D97-AF65-F5344CB8AC3E}">
        <p14:creationId xmlns:p14="http://schemas.microsoft.com/office/powerpoint/2010/main" val="332197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2E5DE-962C-4CC0-BF4C-54990BA16336}" type="slidenum">
              <a:rPr lang="en-US" smtClean="0"/>
              <a:t>8</a:t>
            </a:fld>
            <a:endParaRPr lang="en-US"/>
          </a:p>
        </p:txBody>
      </p:sp>
    </p:spTree>
    <p:extLst>
      <p:ext uri="{BB962C8B-B14F-4D97-AF65-F5344CB8AC3E}">
        <p14:creationId xmlns:p14="http://schemas.microsoft.com/office/powerpoint/2010/main" val="371887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2E5DE-962C-4CC0-BF4C-54990BA16336}" type="slidenum">
              <a:rPr lang="en-US" smtClean="0"/>
              <a:t>10</a:t>
            </a:fld>
            <a:endParaRPr lang="en-US"/>
          </a:p>
        </p:txBody>
      </p:sp>
    </p:spTree>
    <p:extLst>
      <p:ext uri="{BB962C8B-B14F-4D97-AF65-F5344CB8AC3E}">
        <p14:creationId xmlns:p14="http://schemas.microsoft.com/office/powerpoint/2010/main" val="237197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169C2-AD66-C2B9-D88A-2E7A6030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39EDE-1CCF-C30C-D7C6-B7634103F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4F9AE-7CF2-1CAD-7234-DC49B1A9ADDC}"/>
              </a:ext>
            </a:extLst>
          </p:cNvPr>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1" i="0" u="none" strike="noStrike" dirty="0">
                <a:solidFill>
                  <a:srgbClr val="000000"/>
                </a:solidFill>
                <a:effectLst/>
                <a:latin typeface="Aptos Narrow" panose="020B0004020202020204" pitchFamily="34" charset="0"/>
              </a:rPr>
              <a:t>Structural empowerment</a:t>
            </a:r>
            <a:r>
              <a:rPr lang="en-US" sz="1200" b="0" i="0" u="none" strike="noStrike" dirty="0">
                <a:solidFill>
                  <a:srgbClr val="000000"/>
                </a:solidFill>
                <a:effectLst/>
                <a:latin typeface="Aptos Narrow" panose="020B0004020202020204" pitchFamily="34" charset="0"/>
              </a:rPr>
              <a:t>: the extent to which perioperative nurses feel they have access to opportunities for professional growth, resources, information, and sup-port in their work setting</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70C0"/>
                </a:solidFill>
                <a:effectLst/>
                <a:latin typeface="Aptos Narrow" panose="020B0004020202020204" pitchFamily="34" charset="0"/>
              </a:rPr>
              <a:t>Workplace sense of belonging: </a:t>
            </a:r>
            <a:r>
              <a:rPr lang="en-US" sz="1200" b="0" i="0" u="none" strike="noStrike" dirty="0">
                <a:solidFill>
                  <a:srgbClr val="0070C0"/>
                </a:solidFill>
                <a:effectLst/>
                <a:latin typeface="Aptos Narrow" panose="020B0004020202020204" pitchFamily="34" charset="0"/>
              </a:rPr>
              <a:t>the extent to which a perioperative nurse feels personally accepted, respected, included, and supported by others in the organizational environment</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ptos Narrow" panose="020B0004020202020204" pitchFamily="34" charset="0"/>
              </a:rPr>
              <a:t>Tiered system for pay  </a:t>
            </a:r>
            <a:r>
              <a:rPr lang="en-US" sz="1200" b="0" i="0" u="none" strike="noStrike" dirty="0">
                <a:solidFill>
                  <a:srgbClr val="000000"/>
                </a:solidFill>
                <a:effectLst/>
                <a:latin typeface="Aptos Narrow" panose="020B0004020202020204" pitchFamily="34" charset="0"/>
              </a:rPr>
              <a:t>(scrub &amp; circ paid more, but those who can do both in all services, paid the most)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Every RN hired saves $79,100. An NSI contract to replace 20 travel nurses could save your institution $1,582,000 (NSI, 2025) </a:t>
            </a:r>
          </a:p>
          <a:p>
            <a:r>
              <a:rPr lang="en-US" sz="1200" b="0" i="0" u="none" strike="noStrike" kern="1200" baseline="0" dirty="0">
                <a:solidFill>
                  <a:schemeClr val="tx1"/>
                </a:solidFill>
                <a:latin typeface="+mn-lt"/>
                <a:ea typeface="+mn-ea"/>
                <a:cs typeface="+mn-cs"/>
              </a:rPr>
              <a:t>RN turnover has been decreasing from 27.1 to 16.4 from 2021 to 2025 (NSI, 2025)</a:t>
            </a:r>
          </a:p>
          <a:p>
            <a:r>
              <a:rPr lang="en-US" sz="1200" b="0" i="0" u="none" strike="noStrike" kern="1200" baseline="0" dirty="0">
                <a:solidFill>
                  <a:schemeClr val="tx1"/>
                </a:solidFill>
                <a:latin typeface="+mn-lt"/>
                <a:ea typeface="+mn-ea"/>
                <a:cs typeface="+mn-cs"/>
              </a:rPr>
              <a:t>To better understand how hospitals met their RN staffing needs, respondents were asked to identify strategies utilized when faced with a nursing shortage. The top five most common strategies to staff the bedside include: asking RNs to volunteer for overtime, authorizing critical staffing pay, flexing part-time or per diem employees, relying on travel/agency nurses and utilizing the internal staffing pool. Other strategies include enhancing recruitment incentives, hiring more ancillary staff, modifying the nursing care model, mandating overtime, and mandating staff to float. The vast majority of hospitals (80.9%) have a strategy to protect newly hired RNs, many of which include a Nurse Residency Program. fifty-four percent (54.2%) of hospitals have developed a strategy to retain this group. According to the NCHWA Nursing Workforce dashboard, approximately thirty-four (34%) of RNs are Baby Boomers. All of whom will reach retirement age by 2030. Hospitals are encouraged to consider a strategy that will protect this knowledge loss. The RN vacancy rate continues to be elevated and currently stands at 9.6%, which equates to hospitals having forty-seven (47) RN vacancies on average. RN demand increases, as nurses move away from the bedside, and as Baby Boomers reach retirement, expect the vacancy rate to remain critical. hospitals bridge the gap by authorizing overtime and crisis pay, by increasing travel staff usage, and by flexing their internal staffing pool. All of which are costly strategies, especially when nurse travel rates average $94/</a:t>
            </a:r>
            <a:r>
              <a:rPr lang="en-US" sz="1200" b="0" i="0" u="none" strike="noStrike" kern="1200" baseline="0" dirty="0" err="1">
                <a:solidFill>
                  <a:schemeClr val="tx1"/>
                </a:solidFill>
                <a:latin typeface="+mn-lt"/>
                <a:ea typeface="+mn-ea"/>
                <a:cs typeface="+mn-cs"/>
              </a:rPr>
              <a:t>hr</a:t>
            </a:r>
            <a:r>
              <a:rPr lang="en-US" sz="1200" b="0" i="0" u="none" strike="noStrike" kern="1200" baseline="0" dirty="0">
                <a:solidFill>
                  <a:schemeClr val="tx1"/>
                </a:solidFill>
                <a:latin typeface="+mn-lt"/>
                <a:ea typeface="+mn-ea"/>
                <a:cs typeface="+mn-cs"/>
              </a:rPr>
              <a:t> and range to $160/hr. Last year, eighty percent (80%) of hospitals anticipated decreasing RN travelers, yet it remained the most common strategy mentioned when faced with a staffing shortage and meeting patient needs. Registered Nurses recorded a similar mean tenure at 5.95 years and ranging to 16.7 years. consistent with previous surveys, a majority (61.4%) of the exited employees had less than two years of service, while employees with more than 5 years of tenure experienced a greater level of organizational commitment. RNs: Over twenty-two percent (22.3%) of all newly hired RNs left within a year, with first year turnover accounting for a third (31.9%) of all RN separations. The median and mode were recorded at 31.1% and 33.3%, respectively. </a:t>
            </a:r>
          </a:p>
          <a:p>
            <a:endParaRPr lang="en-US" dirty="0"/>
          </a:p>
        </p:txBody>
      </p:sp>
      <p:sp>
        <p:nvSpPr>
          <p:cNvPr id="4" name="Slide Number Placeholder 3">
            <a:extLst>
              <a:ext uri="{FF2B5EF4-FFF2-40B4-BE49-F238E27FC236}">
                <a16:creationId xmlns:a16="http://schemas.microsoft.com/office/drawing/2014/main" id="{403CFF2E-26FC-6427-FF3B-1B6A03789FA1}"/>
              </a:ext>
            </a:extLst>
          </p:cNvPr>
          <p:cNvSpPr>
            <a:spLocks noGrp="1"/>
          </p:cNvSpPr>
          <p:nvPr>
            <p:ph type="sldNum" sz="quarter" idx="5"/>
          </p:nvPr>
        </p:nvSpPr>
        <p:spPr/>
        <p:txBody>
          <a:bodyPr/>
          <a:lstStyle/>
          <a:p>
            <a:fld id="{8A02E5DE-962C-4CC0-BF4C-54990BA16336}" type="slidenum">
              <a:rPr lang="en-US" smtClean="0"/>
              <a:t>11</a:t>
            </a:fld>
            <a:endParaRPr lang="en-US"/>
          </a:p>
        </p:txBody>
      </p:sp>
    </p:spTree>
    <p:extLst>
      <p:ext uri="{BB962C8B-B14F-4D97-AF65-F5344CB8AC3E}">
        <p14:creationId xmlns:p14="http://schemas.microsoft.com/office/powerpoint/2010/main" val="277713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84EAF-2733-0CD1-81E1-C661A3CF1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48C16-62E4-740B-9D0E-577D21B96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6859F-CFE8-A5A7-D639-82D9880D10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0E4605-698F-9FD1-850B-D38779A758D5}"/>
              </a:ext>
            </a:extLst>
          </p:cNvPr>
          <p:cNvSpPr>
            <a:spLocks noGrp="1"/>
          </p:cNvSpPr>
          <p:nvPr>
            <p:ph type="sldNum" sz="quarter" idx="5"/>
          </p:nvPr>
        </p:nvSpPr>
        <p:spPr/>
        <p:txBody>
          <a:bodyPr/>
          <a:lstStyle/>
          <a:p>
            <a:fld id="{8A02E5DE-962C-4CC0-BF4C-54990BA16336}" type="slidenum">
              <a:rPr lang="en-US" smtClean="0"/>
              <a:t>12</a:t>
            </a:fld>
            <a:endParaRPr lang="en-US"/>
          </a:p>
        </p:txBody>
      </p:sp>
    </p:spTree>
    <p:extLst>
      <p:ext uri="{BB962C8B-B14F-4D97-AF65-F5344CB8AC3E}">
        <p14:creationId xmlns:p14="http://schemas.microsoft.com/office/powerpoint/2010/main" val="1294065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chemeClr val="dk1"/>
              </a:buClr>
              <a:buSzPts val="1200"/>
              <a:buFont typeface="Arial"/>
              <a:buNone/>
            </a:pPr>
            <a:endParaRPr dirty="0">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200"/>
              <a:buFont typeface="Roboto"/>
              <a:buNone/>
            </a:pPr>
            <a:r>
              <a:rPr lang="en-US">
                <a:latin typeface="Roboto"/>
                <a:ea typeface="Roboto"/>
                <a:cs typeface="Roboto"/>
                <a:sym typeface="Roboto"/>
              </a:rPr>
              <a:t>Compensation:  includes wages and benefits, such as vacation &amp; sick time, tuition reimbursement, and a retirement package</a:t>
            </a:r>
            <a:br>
              <a:rPr lang="en-US">
                <a:latin typeface="Roboto"/>
                <a:ea typeface="Roboto"/>
                <a:cs typeface="Roboto"/>
                <a:sym typeface="Roboto"/>
              </a:rPr>
            </a:br>
            <a:r>
              <a:rPr lang="en-US">
                <a:latin typeface="Roboto"/>
                <a:ea typeface="Roboto"/>
                <a:cs typeface="Roboto"/>
                <a:sym typeface="Roboto"/>
              </a:rPr>
              <a:t>Nurses conveyed that they wanted to feel fairly compensated for the workload they carried</a:t>
            </a:r>
            <a:endParaRPr>
              <a:latin typeface="Roboto"/>
              <a:ea typeface="Roboto"/>
              <a:cs typeface="Roboto"/>
              <a:sym typeface="Roboto"/>
            </a:endParaRPr>
          </a:p>
          <a:p>
            <a:pPr marL="0" lvl="0" indent="0" algn="l" rtl="0">
              <a:lnSpc>
                <a:spcPct val="115000"/>
              </a:lnSpc>
              <a:spcBef>
                <a:spcPts val="1200"/>
              </a:spcBef>
              <a:spcAft>
                <a:spcPts val="0"/>
              </a:spcAft>
              <a:buClr>
                <a:schemeClr val="dk1"/>
              </a:buClr>
              <a:buSzPts val="1200"/>
              <a:buFont typeface="Roboto"/>
              <a:buNone/>
            </a:pPr>
            <a:r>
              <a:rPr lang="en-US">
                <a:latin typeface="Roboto"/>
                <a:ea typeface="Roboto"/>
                <a:cs typeface="Roboto"/>
                <a:sym typeface="Roboto"/>
              </a:rPr>
              <a:t>1 nurse said “if I'm going to get abused I might as well get paid better for it”  and she started traveling</a:t>
            </a:r>
            <a:endParaRPr>
              <a:latin typeface="Roboto"/>
              <a:ea typeface="Roboto"/>
              <a:cs typeface="Roboto"/>
              <a:sym typeface="Roboto"/>
            </a:endParaRPr>
          </a:p>
          <a:p>
            <a:pPr marL="0" marR="0" lvl="0" indent="0" algn="l" rtl="0">
              <a:lnSpc>
                <a:spcPct val="100000"/>
              </a:lnSpc>
              <a:spcBef>
                <a:spcPts val="1200"/>
              </a:spcBef>
              <a:spcAft>
                <a:spcPts val="0"/>
              </a:spcAft>
              <a:buClr>
                <a:schemeClr val="dk1"/>
              </a:buClr>
              <a:buSzPts val="1200"/>
              <a:buFont typeface="Arial"/>
              <a:buNone/>
            </a:pPr>
            <a:endParaRPr>
              <a:latin typeface="Roboto"/>
              <a:ea typeface="Roboto"/>
              <a:cs typeface="Roboto"/>
              <a:sym typeface="Roboto"/>
            </a:endParaRPr>
          </a:p>
        </p:txBody>
      </p:sp>
    </p:spTree>
    <p:extLst>
      <p:ext uri="{BB962C8B-B14F-4D97-AF65-F5344CB8AC3E}">
        <p14:creationId xmlns:p14="http://schemas.microsoft.com/office/powerpoint/2010/main" val="131655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bg>
      <p:bgPr>
        <a:blipFill rotWithShape="1">
          <a:blip r:embed="rId2">
            <a:alphaModFix/>
          </a:blip>
          <a:tile tx="0" ty="0" sx="100000" sy="100000" flip="none" algn="tl"/>
        </a:blipFill>
        <a:effectLst/>
      </p:bgPr>
    </p:bg>
    <p:spTree>
      <p:nvGrpSpPr>
        <p:cNvPr id="1" name="Shape 28"/>
        <p:cNvGrpSpPr/>
        <p:nvPr/>
      </p:nvGrpSpPr>
      <p:grpSpPr>
        <a:xfrm>
          <a:off x="0" y="0"/>
          <a:ext cx="0" cy="0"/>
          <a:chOff x="0" y="0"/>
          <a:chExt cx="0" cy="0"/>
        </a:xfrm>
      </p:grpSpPr>
      <p:sp>
        <p:nvSpPr>
          <p:cNvPr id="29" name="Google Shape;29;p42"/>
          <p:cNvSpPr txBox="1">
            <a:spLocks noGrp="1"/>
          </p:cNvSpPr>
          <p:nvPr>
            <p:ph type="title"/>
          </p:nvPr>
        </p:nvSpPr>
        <p:spPr>
          <a:xfrm>
            <a:off x="719138" y="783772"/>
            <a:ext cx="16849725" cy="141262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433494"/>
              </a:buClr>
              <a:buSzPts val="1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body" idx="1"/>
          </p:nvPr>
        </p:nvSpPr>
        <p:spPr>
          <a:xfrm>
            <a:off x="719138" y="2547258"/>
            <a:ext cx="16849725" cy="640195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rgbClr val="7F7F7F"/>
              </a:buClr>
              <a:buSzPts val="1800"/>
              <a:buChar char="•"/>
              <a:defRPr>
                <a:latin typeface="Arial"/>
                <a:ea typeface="Arial"/>
                <a:cs typeface="Arial"/>
                <a:sym typeface="Arial"/>
              </a:defRPr>
            </a:lvl1pPr>
            <a:lvl2pPr marL="1371600" lvl="1" indent="-514350" algn="l">
              <a:lnSpc>
                <a:spcPct val="90000"/>
              </a:lnSpc>
              <a:spcBef>
                <a:spcPts val="750"/>
              </a:spcBef>
              <a:spcAft>
                <a:spcPts val="0"/>
              </a:spcAft>
              <a:buClr>
                <a:srgbClr val="757070"/>
              </a:buClr>
              <a:buSzPts val="1800"/>
              <a:buChar char="•"/>
              <a:defRPr/>
            </a:lvl2pPr>
            <a:lvl3pPr marL="2057400" lvl="2" indent="-514350" algn="l">
              <a:lnSpc>
                <a:spcPct val="90000"/>
              </a:lnSpc>
              <a:spcBef>
                <a:spcPts val="750"/>
              </a:spcBef>
              <a:spcAft>
                <a:spcPts val="0"/>
              </a:spcAft>
              <a:buClr>
                <a:srgbClr val="ED1C8F"/>
              </a:buClr>
              <a:buSzPts val="1800"/>
              <a:buChar char="•"/>
              <a:defRPr/>
            </a:lvl3pPr>
            <a:lvl4pPr marL="2743200" lvl="3" indent="-514350" algn="l">
              <a:lnSpc>
                <a:spcPct val="90000"/>
              </a:lnSpc>
              <a:spcBef>
                <a:spcPts val="750"/>
              </a:spcBef>
              <a:spcAft>
                <a:spcPts val="0"/>
              </a:spcAft>
              <a:buClr>
                <a:srgbClr val="5C9AD3"/>
              </a:buClr>
              <a:buSzPts val="1800"/>
              <a:buFont typeface="Arial"/>
              <a:buChar char="•"/>
              <a:defRPr/>
            </a:lvl4pPr>
            <a:lvl5pPr marL="3429000" lvl="4" indent="-514350" algn="l">
              <a:lnSpc>
                <a:spcPct val="90000"/>
              </a:lnSpc>
              <a:spcBef>
                <a:spcPts val="750"/>
              </a:spcBef>
              <a:spcAft>
                <a:spcPts val="0"/>
              </a:spcAft>
              <a:buClr>
                <a:srgbClr val="595959"/>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1967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g"/><Relationship Id="rId3" Type="http://schemas.openxmlformats.org/officeDocument/2006/relationships/slideLayout" Target="../slideLayouts/slideLayout12.xml"/><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5" Type="http://schemas.openxmlformats.org/officeDocument/2006/relationships/image" Target="../media/image23.png"/><Relationship Id="rId10" Type="http://schemas.openxmlformats.org/officeDocument/2006/relationships/image" Target="../media/image39.jpg"/><Relationship Id="rId4" Type="http://schemas.openxmlformats.org/officeDocument/2006/relationships/notesSlide" Target="../notesSlides/notesSlide9.xml"/><Relationship Id="rId9" Type="http://schemas.openxmlformats.org/officeDocument/2006/relationships/image" Target="../media/image38.jpg"/><Relationship Id="rId1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hyperlink" Target="mailto:cgkgmayes@gmail.com" TargetMode="Externa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02/aorn.14250" TargetMode="External"/><Relationship Id="rId2" Type="http://schemas.openxmlformats.org/officeDocument/2006/relationships/hyperlink" Target="https://nsinursingsolutions.com/Library.php" TargetMode="External"/><Relationship Id="rId1" Type="http://schemas.openxmlformats.org/officeDocument/2006/relationships/slideLayout" Target="../slideLayouts/slideLayout7.xml"/><Relationship Id="rId6" Type="http://schemas.openxmlformats.org/officeDocument/2006/relationships/hyperlink" Target="https://doi.org/10.1002/aorn.14317" TargetMode="External"/><Relationship Id="rId5" Type="http://schemas.openxmlformats.org/officeDocument/2006/relationships/hyperlink" Target="https://doi.org/10.1002/aorn.14368" TargetMode="External"/><Relationship Id="rId4" Type="http://schemas.openxmlformats.org/officeDocument/2006/relationships/hyperlink" Target="https://ortoday.com/cover-story-bullying-in-the-workpla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3" Type="http://schemas.openxmlformats.org/officeDocument/2006/relationships/slideLayout" Target="../slideLayouts/slideLayout12.xml"/><Relationship Id="rId7" Type="http://schemas.openxmlformats.org/officeDocument/2006/relationships/image" Target="../media/image14.jpg"/><Relationship Id="rId12" Type="http://schemas.openxmlformats.org/officeDocument/2006/relationships/image" Target="../media/image19.JPG"/><Relationship Id="rId2" Type="http://schemas.openxmlformats.org/officeDocument/2006/relationships/audio" Target="../media/media1.m4a"/><Relationship Id="rId16" Type="http://schemas.openxmlformats.org/officeDocument/2006/relationships/image" Target="../media/image23.png"/><Relationship Id="rId1" Type="http://schemas.microsoft.com/office/2007/relationships/media" Target="../media/media1.m4a"/><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g"/><Relationship Id="rId4" Type="http://schemas.openxmlformats.org/officeDocument/2006/relationships/notesSlide" Target="../notesSlides/notesSlide1.xml"/><Relationship Id="rId9" Type="http://schemas.openxmlformats.org/officeDocument/2006/relationships/image" Target="../media/image16.jpg"/><Relationship Id="rId1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0592" y="0"/>
            <a:ext cx="10709609" cy="10287000"/>
            <a:chOff x="0" y="0"/>
            <a:chExt cx="846191" cy="812800"/>
          </a:xfrm>
        </p:grpSpPr>
        <p:sp>
          <p:nvSpPr>
            <p:cNvPr id="3" name="Freeform 3"/>
            <p:cNvSpPr/>
            <p:nvPr/>
          </p:nvSpPr>
          <p:spPr>
            <a:xfrm>
              <a:off x="0" y="0"/>
              <a:ext cx="846191" cy="812800"/>
            </a:xfrm>
            <a:custGeom>
              <a:avLst/>
              <a:gdLst/>
              <a:ahLst/>
              <a:cxnLst/>
              <a:rect l="l" t="t" r="r" b="b"/>
              <a:pathLst>
                <a:path w="846191" h="812800">
                  <a:moveTo>
                    <a:pt x="86747" y="0"/>
                  </a:moveTo>
                  <a:lnTo>
                    <a:pt x="759444" y="0"/>
                  </a:lnTo>
                  <a:cubicBezTo>
                    <a:pt x="807353" y="0"/>
                    <a:pt x="846191" y="38838"/>
                    <a:pt x="846191" y="86747"/>
                  </a:cubicBezTo>
                  <a:lnTo>
                    <a:pt x="846191" y="726053"/>
                  </a:lnTo>
                  <a:cubicBezTo>
                    <a:pt x="846191" y="773962"/>
                    <a:pt x="807353" y="812800"/>
                    <a:pt x="759444" y="812800"/>
                  </a:cubicBezTo>
                  <a:lnTo>
                    <a:pt x="86747" y="812800"/>
                  </a:lnTo>
                  <a:cubicBezTo>
                    <a:pt x="38838" y="812800"/>
                    <a:pt x="0" y="773962"/>
                    <a:pt x="0" y="726053"/>
                  </a:cubicBezTo>
                  <a:lnTo>
                    <a:pt x="0" y="86747"/>
                  </a:lnTo>
                  <a:cubicBezTo>
                    <a:pt x="0" y="38838"/>
                    <a:pt x="38838" y="0"/>
                    <a:pt x="86747" y="0"/>
                  </a:cubicBezTo>
                  <a:close/>
                </a:path>
              </a:pathLst>
            </a:custGeom>
            <a:blipFill>
              <a:blip r:embed="rId2"/>
              <a:stretch>
                <a:fillRect l="-16429" r="-43911" b="-10589"/>
              </a:stretch>
            </a:blipFill>
          </p:spPr>
          <p:txBody>
            <a:bodyPr/>
            <a:lstStyle/>
            <a:p>
              <a:endParaRPr lang="en-US"/>
            </a:p>
          </p:txBody>
        </p:sp>
      </p:grpSp>
      <p:sp>
        <p:nvSpPr>
          <p:cNvPr id="4" name="Freeform 4"/>
          <p:cNvSpPr/>
          <p:nvPr/>
        </p:nvSpPr>
        <p:spPr>
          <a:xfrm>
            <a:off x="11889638" y="3158715"/>
            <a:ext cx="7375772" cy="7714640"/>
          </a:xfrm>
          <a:custGeom>
            <a:avLst/>
            <a:gdLst/>
            <a:ahLst/>
            <a:cxnLst/>
            <a:rect l="l" t="t" r="r" b="b"/>
            <a:pathLst>
              <a:path w="7375772" h="7714640">
                <a:moveTo>
                  <a:pt x="0" y="0"/>
                </a:moveTo>
                <a:lnTo>
                  <a:pt x="7375772" y="0"/>
                </a:lnTo>
                <a:lnTo>
                  <a:pt x="7375772" y="7714639"/>
                </a:lnTo>
                <a:lnTo>
                  <a:pt x="0" y="7714639"/>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3" name="Group 13"/>
          <p:cNvGrpSpPr/>
          <p:nvPr/>
        </p:nvGrpSpPr>
        <p:grpSpPr>
          <a:xfrm>
            <a:off x="2490136" y="660882"/>
            <a:ext cx="39377" cy="3937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15" name="TextBox 15"/>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sp>
        <p:nvSpPr>
          <p:cNvPr id="17" name="AutoShape 17"/>
          <p:cNvSpPr/>
          <p:nvPr/>
        </p:nvSpPr>
        <p:spPr>
          <a:xfrm>
            <a:off x="10514449" y="2286984"/>
            <a:ext cx="797229" cy="0"/>
          </a:xfrm>
          <a:prstGeom prst="line">
            <a:avLst/>
          </a:prstGeom>
          <a:ln w="190500" cap="flat">
            <a:solidFill>
              <a:srgbClr val="16718E"/>
            </a:solidFill>
            <a:prstDash val="solid"/>
            <a:headEnd type="none" w="sm" len="sm"/>
            <a:tailEnd type="none" w="sm" len="sm"/>
          </a:ln>
        </p:spPr>
        <p:txBody>
          <a:bodyPr/>
          <a:lstStyle/>
          <a:p>
            <a:endParaRPr lang="en-US"/>
          </a:p>
        </p:txBody>
      </p:sp>
      <p:sp>
        <p:nvSpPr>
          <p:cNvPr id="18" name="AutoShape 18"/>
          <p:cNvSpPr/>
          <p:nvPr/>
        </p:nvSpPr>
        <p:spPr>
          <a:xfrm>
            <a:off x="11482229" y="2286984"/>
            <a:ext cx="797229" cy="0"/>
          </a:xfrm>
          <a:prstGeom prst="line">
            <a:avLst/>
          </a:prstGeom>
          <a:ln w="190500" cap="flat">
            <a:solidFill>
              <a:srgbClr val="57A3BB"/>
            </a:solidFill>
            <a:prstDash val="solid"/>
            <a:headEnd type="none" w="sm" len="sm"/>
            <a:tailEnd type="none" w="sm" len="sm"/>
          </a:ln>
        </p:spPr>
        <p:txBody>
          <a:bodyPr/>
          <a:lstStyle/>
          <a:p>
            <a:endParaRPr lang="en-US"/>
          </a:p>
        </p:txBody>
      </p:sp>
      <p:sp>
        <p:nvSpPr>
          <p:cNvPr id="19" name="TextBox 19"/>
          <p:cNvSpPr txBox="1"/>
          <p:nvPr/>
        </p:nvSpPr>
        <p:spPr>
          <a:xfrm>
            <a:off x="10514449" y="2557528"/>
            <a:ext cx="7543612" cy="2027735"/>
          </a:xfrm>
          <a:prstGeom prst="rect">
            <a:avLst/>
          </a:prstGeom>
        </p:spPr>
        <p:txBody>
          <a:bodyPr lIns="0" tIns="0" rIns="0" bIns="0" rtlCol="0" anchor="t">
            <a:spAutoFit/>
          </a:bodyPr>
          <a:lstStyle/>
          <a:p>
            <a:pPr>
              <a:lnSpc>
                <a:spcPts val="5208"/>
              </a:lnSpc>
            </a:pPr>
            <a:r>
              <a:rPr lang="en-US" sz="5400" b="1" dirty="0">
                <a:solidFill>
                  <a:srgbClr val="2B2B2B"/>
                </a:solidFill>
                <a:latin typeface="Poppins Bold"/>
                <a:ea typeface="Poppins Bold"/>
                <a:cs typeface="Poppins Bold"/>
                <a:sym typeface="Poppins Bold"/>
              </a:rPr>
              <a:t>Influencers of Perioperative Nurse Turnover</a:t>
            </a:r>
          </a:p>
        </p:txBody>
      </p:sp>
      <p:sp>
        <p:nvSpPr>
          <p:cNvPr id="21" name="AutoShape 21"/>
          <p:cNvSpPr/>
          <p:nvPr/>
        </p:nvSpPr>
        <p:spPr>
          <a:xfrm>
            <a:off x="10514449" y="4896060"/>
            <a:ext cx="6492240" cy="0"/>
          </a:xfrm>
          <a:prstGeom prst="line">
            <a:avLst/>
          </a:prstGeom>
          <a:ln w="38100" cap="flat">
            <a:solidFill>
              <a:srgbClr val="57A3BB"/>
            </a:solidFill>
            <a:prstDash val="solid"/>
            <a:headEnd type="none" w="sm" len="sm"/>
            <a:tailEnd type="none" w="sm" len="sm"/>
          </a:ln>
        </p:spPr>
        <p:txBody>
          <a:bodyPr/>
          <a:lstStyle/>
          <a:p>
            <a:endParaRPr lang="en-US"/>
          </a:p>
        </p:txBody>
      </p:sp>
      <p:sp>
        <p:nvSpPr>
          <p:cNvPr id="22" name="TextBox 22"/>
          <p:cNvSpPr txBox="1"/>
          <p:nvPr/>
        </p:nvSpPr>
        <p:spPr>
          <a:xfrm>
            <a:off x="10514449" y="6373907"/>
            <a:ext cx="6671836" cy="2661498"/>
          </a:xfrm>
          <a:prstGeom prst="rect">
            <a:avLst/>
          </a:prstGeom>
        </p:spPr>
        <p:txBody>
          <a:bodyPr lIns="0" tIns="0" rIns="0" bIns="0" rtlCol="0" anchor="t">
            <a:spAutoFit/>
          </a:bodyPr>
          <a:lstStyle/>
          <a:p>
            <a:pPr algn="just">
              <a:lnSpc>
                <a:spcPts val="2952"/>
              </a:lnSpc>
            </a:pPr>
            <a:r>
              <a:rPr lang="en-US" sz="2400" dirty="0">
                <a:solidFill>
                  <a:srgbClr val="2B2B2B"/>
                </a:solidFill>
                <a:latin typeface="Poppins"/>
                <a:ea typeface="Poppins"/>
                <a:cs typeface="Poppins"/>
                <a:sym typeface="Poppins"/>
              </a:rPr>
              <a:t>Carole G. Mayes, PhD, RN, NPD-BC, CNOR</a:t>
            </a:r>
          </a:p>
          <a:p>
            <a:pPr algn="just">
              <a:lnSpc>
                <a:spcPts val="2952"/>
              </a:lnSpc>
            </a:pPr>
            <a:r>
              <a:rPr lang="en-US" sz="2400" dirty="0">
                <a:solidFill>
                  <a:srgbClr val="2B2B2B"/>
                </a:solidFill>
                <a:latin typeface="Poppins"/>
                <a:ea typeface="Poppins"/>
                <a:cs typeface="Poppins"/>
                <a:sym typeface="Poppins"/>
              </a:rPr>
              <a:t>Clinical Educator II</a:t>
            </a:r>
          </a:p>
          <a:p>
            <a:pPr algn="just">
              <a:lnSpc>
                <a:spcPts val="2952"/>
              </a:lnSpc>
            </a:pPr>
            <a:r>
              <a:rPr lang="en-US" sz="2400" dirty="0">
                <a:solidFill>
                  <a:srgbClr val="2B2B2B"/>
                </a:solidFill>
                <a:latin typeface="Poppins"/>
                <a:ea typeface="Poppins"/>
                <a:cs typeface="Poppins"/>
                <a:sym typeface="Poppins"/>
              </a:rPr>
              <a:t>Rutland Regional Medical Center</a:t>
            </a:r>
          </a:p>
          <a:p>
            <a:pPr algn="just">
              <a:lnSpc>
                <a:spcPts val="2952"/>
              </a:lnSpc>
            </a:pPr>
            <a:br>
              <a:rPr lang="en-US" sz="2400" dirty="0">
                <a:solidFill>
                  <a:srgbClr val="2B2B2B"/>
                </a:solidFill>
                <a:latin typeface="Poppins"/>
                <a:ea typeface="Poppins"/>
                <a:cs typeface="Poppins"/>
                <a:sym typeface="Poppins"/>
              </a:rPr>
            </a:br>
            <a:r>
              <a:rPr lang="en-US" sz="2400" dirty="0">
                <a:solidFill>
                  <a:srgbClr val="2B2B2B"/>
                </a:solidFill>
                <a:latin typeface="Poppins"/>
                <a:ea typeface="Poppins"/>
                <a:cs typeface="Poppins"/>
                <a:sym typeface="Poppins"/>
              </a:rPr>
              <a:t>Karen R. Cochran, PhD, RN, CNOR</a:t>
            </a:r>
          </a:p>
          <a:p>
            <a:pPr algn="just">
              <a:lnSpc>
                <a:spcPts val="2952"/>
              </a:lnSpc>
            </a:pPr>
            <a:r>
              <a:rPr lang="en-US" sz="2400" dirty="0">
                <a:solidFill>
                  <a:srgbClr val="2B2B2B"/>
                </a:solidFill>
                <a:latin typeface="Poppins"/>
                <a:ea typeface="Poppins"/>
                <a:cs typeface="Poppins"/>
                <a:sym typeface="Poppins"/>
              </a:rPr>
              <a:t>Nursing Faculty</a:t>
            </a:r>
          </a:p>
          <a:p>
            <a:pPr algn="just">
              <a:lnSpc>
                <a:spcPts val="2952"/>
              </a:lnSpc>
            </a:pPr>
            <a:r>
              <a:rPr lang="en-US" sz="2400" dirty="0">
                <a:solidFill>
                  <a:srgbClr val="2B2B2B"/>
                </a:solidFill>
                <a:latin typeface="Poppins"/>
                <a:ea typeface="Poppins"/>
                <a:cs typeface="Poppins"/>
                <a:sym typeface="Poppins"/>
              </a:rPr>
              <a:t>Western Carolina University</a:t>
            </a:r>
          </a:p>
        </p:txBody>
      </p:sp>
      <p:sp>
        <p:nvSpPr>
          <p:cNvPr id="24" name="TextBox 24"/>
          <p:cNvSpPr txBox="1"/>
          <p:nvPr/>
        </p:nvSpPr>
        <p:spPr>
          <a:xfrm>
            <a:off x="10488522" y="9367608"/>
            <a:ext cx="1557765" cy="268984"/>
          </a:xfrm>
          <a:prstGeom prst="rect">
            <a:avLst/>
          </a:prstGeom>
        </p:spPr>
        <p:txBody>
          <a:bodyPr lIns="0" tIns="0" rIns="0" bIns="0" rtlCol="0" anchor="t">
            <a:spAutoFit/>
          </a:bodyPr>
          <a:lstStyle/>
          <a:p>
            <a:pPr algn="ctr">
              <a:lnSpc>
                <a:spcPts val="2239"/>
              </a:lnSpc>
              <a:spcBef>
                <a:spcPct val="0"/>
              </a:spcBef>
            </a:pPr>
            <a:r>
              <a:rPr lang="en-US" sz="1599" spc="-63" dirty="0">
                <a:solidFill>
                  <a:srgbClr val="2B2B2B"/>
                </a:solidFill>
                <a:latin typeface="Poppins"/>
                <a:ea typeface="Poppins"/>
                <a:cs typeface="Poppins"/>
                <a:sym typeface="Poppins"/>
              </a:rPr>
              <a:t>October 11,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4920" y="1871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057472" y="1871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0" y="4038600"/>
            <a:ext cx="18288000" cy="7696881"/>
            <a:chOff x="0" y="0"/>
            <a:chExt cx="4816593" cy="2027162"/>
          </a:xfrm>
        </p:grpSpPr>
        <p:sp>
          <p:nvSpPr>
            <p:cNvPr id="5" name="Freeform 5"/>
            <p:cNvSpPr/>
            <p:nvPr/>
          </p:nvSpPr>
          <p:spPr>
            <a:xfrm>
              <a:off x="0" y="0"/>
              <a:ext cx="4816592" cy="2027162"/>
            </a:xfrm>
            <a:custGeom>
              <a:avLst/>
              <a:gdLst/>
              <a:ahLst/>
              <a:cxnLst/>
              <a:rect l="l" t="t" r="r" b="b"/>
              <a:pathLst>
                <a:path w="4816592" h="2027162">
                  <a:moveTo>
                    <a:pt x="67733" y="0"/>
                  </a:moveTo>
                  <a:lnTo>
                    <a:pt x="4748859" y="0"/>
                  </a:lnTo>
                  <a:cubicBezTo>
                    <a:pt x="4766823" y="0"/>
                    <a:pt x="4784051" y="7136"/>
                    <a:pt x="4796754" y="19839"/>
                  </a:cubicBezTo>
                  <a:cubicBezTo>
                    <a:pt x="4809456" y="32541"/>
                    <a:pt x="4816592" y="49769"/>
                    <a:pt x="4816592" y="67733"/>
                  </a:cubicBezTo>
                  <a:lnTo>
                    <a:pt x="4816592" y="1959429"/>
                  </a:lnTo>
                  <a:cubicBezTo>
                    <a:pt x="4816592" y="1977393"/>
                    <a:pt x="4809456" y="1994621"/>
                    <a:pt x="4796754" y="2007323"/>
                  </a:cubicBezTo>
                  <a:cubicBezTo>
                    <a:pt x="4784051" y="2020026"/>
                    <a:pt x="4766823" y="2027162"/>
                    <a:pt x="4748859" y="2027162"/>
                  </a:cubicBezTo>
                  <a:lnTo>
                    <a:pt x="67733" y="2027162"/>
                  </a:lnTo>
                  <a:cubicBezTo>
                    <a:pt x="49769" y="2027162"/>
                    <a:pt x="32541" y="2020026"/>
                    <a:pt x="19839" y="2007323"/>
                  </a:cubicBezTo>
                  <a:cubicBezTo>
                    <a:pt x="7136" y="1994621"/>
                    <a:pt x="0" y="1977393"/>
                    <a:pt x="0" y="1959429"/>
                  </a:cubicBezTo>
                  <a:lnTo>
                    <a:pt x="0" y="67733"/>
                  </a:lnTo>
                  <a:cubicBezTo>
                    <a:pt x="0" y="49769"/>
                    <a:pt x="7136" y="32541"/>
                    <a:pt x="19839" y="19839"/>
                  </a:cubicBezTo>
                  <a:cubicBezTo>
                    <a:pt x="32541" y="7136"/>
                    <a:pt x="49769" y="0"/>
                    <a:pt x="67733" y="0"/>
                  </a:cubicBezTo>
                  <a:close/>
                </a:path>
              </a:pathLst>
            </a:custGeom>
            <a:solidFill>
              <a:srgbClr val="57A3BB"/>
            </a:solidFill>
          </p:spPr>
          <p:txBody>
            <a:bodyPr/>
            <a:lstStyle/>
            <a:p>
              <a:endParaRPr lang="en-US"/>
            </a:p>
          </p:txBody>
        </p:sp>
        <p:sp>
          <p:nvSpPr>
            <p:cNvPr id="6" name="TextBox 6"/>
            <p:cNvSpPr txBox="1"/>
            <p:nvPr/>
          </p:nvSpPr>
          <p:spPr>
            <a:xfrm>
              <a:off x="0" y="-38100"/>
              <a:ext cx="4816593" cy="206526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639384" y="3182509"/>
            <a:ext cx="6229266" cy="6229266"/>
            <a:chOff x="0" y="0"/>
            <a:chExt cx="812800" cy="812800"/>
          </a:xfrm>
        </p:grpSpPr>
        <p:sp>
          <p:nvSpPr>
            <p:cNvPr id="10" name="Freeform 10"/>
            <p:cNvSpPr/>
            <p:nvPr/>
          </p:nvSpPr>
          <p:spPr>
            <a:xfrm>
              <a:off x="0" y="0"/>
              <a:ext cx="812800" cy="812800"/>
            </a:xfrm>
            <a:custGeom>
              <a:avLst/>
              <a:gdLst/>
              <a:ahLst/>
              <a:cxnLst/>
              <a:rect l="l" t="t" r="r" b="b"/>
              <a:pathLst>
                <a:path w="812800" h="812800">
                  <a:moveTo>
                    <a:pt x="142925" y="0"/>
                  </a:moveTo>
                  <a:lnTo>
                    <a:pt x="669875" y="0"/>
                  </a:lnTo>
                  <a:cubicBezTo>
                    <a:pt x="707781" y="0"/>
                    <a:pt x="744134" y="15058"/>
                    <a:pt x="770938" y="41862"/>
                  </a:cubicBezTo>
                  <a:cubicBezTo>
                    <a:pt x="797742" y="68666"/>
                    <a:pt x="812800" y="105019"/>
                    <a:pt x="812800" y="142925"/>
                  </a:cubicBezTo>
                  <a:lnTo>
                    <a:pt x="812800" y="669875"/>
                  </a:lnTo>
                  <a:cubicBezTo>
                    <a:pt x="812800" y="707781"/>
                    <a:pt x="797742" y="744134"/>
                    <a:pt x="770938" y="770938"/>
                  </a:cubicBezTo>
                  <a:cubicBezTo>
                    <a:pt x="744134" y="797742"/>
                    <a:pt x="707781" y="812800"/>
                    <a:pt x="669875" y="812800"/>
                  </a:cubicBezTo>
                  <a:lnTo>
                    <a:pt x="142925" y="812800"/>
                  </a:lnTo>
                  <a:cubicBezTo>
                    <a:pt x="105019" y="812800"/>
                    <a:pt x="68666" y="797742"/>
                    <a:pt x="41862" y="770938"/>
                  </a:cubicBezTo>
                  <a:cubicBezTo>
                    <a:pt x="15058" y="744134"/>
                    <a:pt x="0" y="707781"/>
                    <a:pt x="0" y="669875"/>
                  </a:cubicBezTo>
                  <a:lnTo>
                    <a:pt x="0" y="142925"/>
                  </a:lnTo>
                  <a:cubicBezTo>
                    <a:pt x="0" y="105019"/>
                    <a:pt x="15058" y="68666"/>
                    <a:pt x="41862" y="41862"/>
                  </a:cubicBezTo>
                  <a:cubicBezTo>
                    <a:pt x="68666" y="15058"/>
                    <a:pt x="105019" y="0"/>
                    <a:pt x="142925" y="0"/>
                  </a:cubicBezTo>
                  <a:close/>
                </a:path>
              </a:pathLst>
            </a:custGeom>
            <a:blipFill>
              <a:blip r:embed="rId5"/>
              <a:stretch>
                <a:fillRect l="-25046" r="-25046"/>
              </a:stretch>
            </a:blipFill>
          </p:spPr>
          <p:txBody>
            <a:bodyPr/>
            <a:lstStyle/>
            <a:p>
              <a:endParaRPr lang="en-US"/>
            </a:p>
          </p:txBody>
        </p:sp>
      </p:grpSp>
      <p:grpSp>
        <p:nvGrpSpPr>
          <p:cNvPr id="19" name="Group 19"/>
          <p:cNvGrpSpPr/>
          <p:nvPr/>
        </p:nvGrpSpPr>
        <p:grpSpPr>
          <a:xfrm>
            <a:off x="2490136" y="660882"/>
            <a:ext cx="39377" cy="3937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1" name="TextBox 21"/>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grpSp>
        <p:nvGrpSpPr>
          <p:cNvPr id="23" name="Group 23"/>
          <p:cNvGrpSpPr/>
          <p:nvPr/>
        </p:nvGrpSpPr>
        <p:grpSpPr>
          <a:xfrm>
            <a:off x="9022953" y="5165202"/>
            <a:ext cx="1232862" cy="123286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718E"/>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AutoShape 26"/>
          <p:cNvSpPr/>
          <p:nvPr/>
        </p:nvSpPr>
        <p:spPr>
          <a:xfrm flipH="1">
            <a:off x="9413828" y="5781633"/>
            <a:ext cx="451112" cy="0"/>
          </a:xfrm>
          <a:prstGeom prst="line">
            <a:avLst/>
          </a:prstGeom>
          <a:ln w="47625" cap="flat">
            <a:solidFill>
              <a:srgbClr val="FFFFFF"/>
            </a:solidFill>
            <a:prstDash val="solid"/>
            <a:headEnd type="triangle" w="lg" len="med"/>
            <a:tailEnd type="none" w="sm" len="sm"/>
          </a:ln>
        </p:spPr>
        <p:txBody>
          <a:bodyPr/>
          <a:lstStyle/>
          <a:p>
            <a:endParaRPr lang="en-US"/>
          </a:p>
        </p:txBody>
      </p:sp>
      <p:sp>
        <p:nvSpPr>
          <p:cNvPr id="28" name="TextBox 28"/>
          <p:cNvSpPr txBox="1"/>
          <p:nvPr/>
        </p:nvSpPr>
        <p:spPr>
          <a:xfrm>
            <a:off x="6117240" y="353669"/>
            <a:ext cx="7062546" cy="2651495"/>
          </a:xfrm>
          <a:prstGeom prst="rect">
            <a:avLst/>
          </a:prstGeom>
        </p:spPr>
        <p:txBody>
          <a:bodyPr wrap="square" lIns="0" tIns="0" rIns="0" bIns="0" rtlCol="0" anchor="t">
            <a:spAutoFit/>
          </a:bodyPr>
          <a:lstStyle/>
          <a:p>
            <a:pPr algn="ctr">
              <a:lnSpc>
                <a:spcPts val="5208"/>
              </a:lnSpc>
            </a:pPr>
            <a:r>
              <a:rPr lang="en-US" sz="4200" b="1" dirty="0">
                <a:solidFill>
                  <a:srgbClr val="2B2B2B"/>
                </a:solidFill>
                <a:latin typeface="Poppins Bold"/>
                <a:ea typeface="Poppins Bold"/>
                <a:cs typeface="Poppins Bold"/>
                <a:sym typeface="Poppins Bold"/>
              </a:rPr>
              <a:t>What can You Do:</a:t>
            </a:r>
          </a:p>
          <a:p>
            <a:pPr algn="ctr">
              <a:lnSpc>
                <a:spcPts val="5208"/>
              </a:lnSpc>
            </a:pPr>
            <a:r>
              <a:rPr lang="en-US" sz="4200" b="1" dirty="0">
                <a:solidFill>
                  <a:srgbClr val="2B2B2B"/>
                </a:solidFill>
                <a:latin typeface="Poppins Bold"/>
                <a:ea typeface="Poppins Bold"/>
                <a:cs typeface="Poppins Bold"/>
                <a:sym typeface="Poppins Bold"/>
              </a:rPr>
              <a:t> </a:t>
            </a:r>
            <a:endParaRPr lang="en-US" sz="2400" b="1" dirty="0">
              <a:solidFill>
                <a:srgbClr val="2B2B2B"/>
              </a:solidFill>
              <a:latin typeface="Poppins Bold"/>
              <a:ea typeface="Poppins Bold"/>
              <a:cs typeface="Poppins Bold"/>
              <a:sym typeface="Poppins Bold"/>
            </a:endParaRPr>
          </a:p>
          <a:p>
            <a:pPr marL="571500" indent="-571500">
              <a:lnSpc>
                <a:spcPts val="5208"/>
              </a:lnSpc>
              <a:buFont typeface="Arial" panose="020B0604020202020204" pitchFamily="34" charset="0"/>
              <a:buChar char="•"/>
            </a:pPr>
            <a:r>
              <a:rPr lang="en-US" sz="4200" b="1" dirty="0">
                <a:solidFill>
                  <a:srgbClr val="2B2B2B"/>
                </a:solidFill>
                <a:latin typeface="Poppins Bold"/>
                <a:ea typeface="Poppins Bold"/>
                <a:cs typeface="Poppins Bold"/>
                <a:sym typeface="Poppins Bold"/>
              </a:rPr>
              <a:t>As a leader?</a:t>
            </a:r>
          </a:p>
          <a:p>
            <a:pPr marL="571500" indent="-571500">
              <a:lnSpc>
                <a:spcPts val="5208"/>
              </a:lnSpc>
              <a:buFont typeface="Arial" panose="020B0604020202020204" pitchFamily="34" charset="0"/>
              <a:buChar char="•"/>
            </a:pPr>
            <a:r>
              <a:rPr lang="en-US" sz="4200" b="1" dirty="0">
                <a:solidFill>
                  <a:srgbClr val="2B2B2B"/>
                </a:solidFill>
                <a:latin typeface="Poppins Bold"/>
                <a:ea typeface="Poppins Bold"/>
                <a:cs typeface="Poppins Bold"/>
                <a:sym typeface="Poppins Bold"/>
              </a:rPr>
              <a:t>As a staff member?</a:t>
            </a:r>
          </a:p>
        </p:txBody>
      </p:sp>
      <p:sp>
        <p:nvSpPr>
          <p:cNvPr id="29" name="TextBox 29"/>
          <p:cNvSpPr txBox="1"/>
          <p:nvPr/>
        </p:nvSpPr>
        <p:spPr>
          <a:xfrm>
            <a:off x="10353238" y="4389832"/>
            <a:ext cx="5328366" cy="3096489"/>
          </a:xfrm>
          <a:prstGeom prst="rect">
            <a:avLst/>
          </a:prstGeom>
        </p:spPr>
        <p:txBody>
          <a:bodyPr wrap="square" lIns="0" tIns="0" rIns="0" bIns="0" rtlCol="0" anchor="t">
            <a:spAutoFit/>
          </a:bodyPr>
          <a:lstStyle/>
          <a:p>
            <a:pPr marL="457200" indent="-457200">
              <a:lnSpc>
                <a:spcPts val="2952"/>
              </a:lnSpc>
              <a:buFont typeface="Arial" panose="020B0604020202020204" pitchFamily="34" charset="0"/>
              <a:buChar char="•"/>
            </a:pPr>
            <a:r>
              <a:rPr lang="en-US" sz="3200" dirty="0">
                <a:solidFill>
                  <a:srgbClr val="FFFFFF"/>
                </a:solidFill>
                <a:latin typeface="Poppins"/>
                <a:ea typeface="Poppins"/>
                <a:cs typeface="Poppins"/>
                <a:sym typeface="Poppins"/>
              </a:rPr>
              <a:t>Break into groups</a:t>
            </a:r>
          </a:p>
          <a:p>
            <a:pPr>
              <a:lnSpc>
                <a:spcPts val="2952"/>
              </a:lnSpc>
            </a:pPr>
            <a:endParaRPr lang="en-US" sz="3200" dirty="0">
              <a:solidFill>
                <a:srgbClr val="FFFFFF"/>
              </a:solidFill>
              <a:latin typeface="Poppins"/>
              <a:ea typeface="Poppins"/>
              <a:cs typeface="Poppins"/>
              <a:sym typeface="Poppins"/>
            </a:endParaRPr>
          </a:p>
          <a:p>
            <a:pPr marL="457200" indent="-457200">
              <a:lnSpc>
                <a:spcPts val="2952"/>
              </a:lnSpc>
              <a:buFont typeface="Arial" panose="020B0604020202020204" pitchFamily="34" charset="0"/>
              <a:buChar char="•"/>
            </a:pPr>
            <a:r>
              <a:rPr lang="en-US" sz="3200" dirty="0">
                <a:solidFill>
                  <a:srgbClr val="FFFFFF"/>
                </a:solidFill>
                <a:latin typeface="Poppins"/>
                <a:ea typeface="Poppins"/>
                <a:cs typeface="Poppins"/>
                <a:sym typeface="Poppins"/>
              </a:rPr>
              <a:t>Take 5 minutes to discuss the scenarios provided</a:t>
            </a:r>
          </a:p>
          <a:p>
            <a:pPr>
              <a:lnSpc>
                <a:spcPts val="2952"/>
              </a:lnSpc>
            </a:pPr>
            <a:r>
              <a:rPr lang="en-US" sz="3200" dirty="0">
                <a:solidFill>
                  <a:srgbClr val="FFFFFF"/>
                </a:solidFill>
                <a:latin typeface="Poppins"/>
                <a:ea typeface="Poppins"/>
                <a:cs typeface="Poppins"/>
                <a:sym typeface="Poppins"/>
              </a:rPr>
              <a:t> </a:t>
            </a:r>
          </a:p>
          <a:p>
            <a:pPr marL="457200" indent="-457200">
              <a:lnSpc>
                <a:spcPts val="2952"/>
              </a:lnSpc>
              <a:buFont typeface="Arial" panose="020B0604020202020204" pitchFamily="34" charset="0"/>
              <a:buChar char="•"/>
            </a:pPr>
            <a:r>
              <a:rPr lang="en-US" sz="3200" dirty="0">
                <a:solidFill>
                  <a:srgbClr val="FFFFFF"/>
                </a:solidFill>
                <a:latin typeface="Poppins"/>
                <a:ea typeface="Poppins"/>
                <a:cs typeface="Poppins"/>
                <a:sym typeface="Poppins"/>
              </a:rPr>
              <a:t>Reconvene as a group and share your plans</a:t>
            </a:r>
          </a:p>
        </p:txBody>
      </p:sp>
      <p:pic>
        <p:nvPicPr>
          <p:cNvPr id="11" name="Picture 10">
            <a:extLst>
              <a:ext uri="{FF2B5EF4-FFF2-40B4-BE49-F238E27FC236}">
                <a16:creationId xmlns:a16="http://schemas.microsoft.com/office/drawing/2014/main" id="{FF1D6EB5-B1A2-E75B-4302-651873E0EBF4}"/>
              </a:ext>
            </a:extLst>
          </p:cNvPr>
          <p:cNvPicPr>
            <a:picLocks noChangeAspect="1"/>
          </p:cNvPicPr>
          <p:nvPr/>
        </p:nvPicPr>
        <p:blipFill>
          <a:blip r:embed="rId6"/>
          <a:srcRect l="34319"/>
          <a:stretch>
            <a:fillRect/>
          </a:stretch>
        </p:blipFill>
        <p:spPr>
          <a:xfrm>
            <a:off x="1217477" y="3038163"/>
            <a:ext cx="7431140" cy="7537289"/>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35FFB-09A9-2349-02F0-9E2EB391C1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FAEE7D-79AC-9ED4-EE9E-25BD59A697A1}"/>
              </a:ext>
            </a:extLst>
          </p:cNvPr>
          <p:cNvSpPr/>
          <p:nvPr/>
        </p:nvSpPr>
        <p:spPr>
          <a:xfrm>
            <a:off x="-2057865" y="-735824"/>
            <a:ext cx="11773365" cy="11758648"/>
          </a:xfrm>
          <a:custGeom>
            <a:avLst/>
            <a:gdLst/>
            <a:ahLst/>
            <a:cxnLst/>
            <a:rect l="l" t="t" r="r" b="b"/>
            <a:pathLst>
              <a:path w="11773365" h="11758648">
                <a:moveTo>
                  <a:pt x="0" y="0"/>
                </a:moveTo>
                <a:lnTo>
                  <a:pt x="11773365" y="0"/>
                </a:lnTo>
                <a:lnTo>
                  <a:pt x="11773365" y="11758648"/>
                </a:lnTo>
                <a:lnTo>
                  <a:pt x="0" y="11758648"/>
                </a:lnTo>
                <a:lnTo>
                  <a:pt x="0" y="0"/>
                </a:lnTo>
                <a:close/>
              </a:path>
            </a:pathLst>
          </a:custGeom>
          <a:blipFill>
            <a:blip r:embed="rId3"/>
            <a:stretch>
              <a:fillRect/>
            </a:stretch>
          </a:blipFill>
        </p:spPr>
        <p:txBody>
          <a:bodyPr/>
          <a:lstStyle/>
          <a:p>
            <a:endParaRPr lang="en-US" dirty="0"/>
          </a:p>
        </p:txBody>
      </p:sp>
      <p:grpSp>
        <p:nvGrpSpPr>
          <p:cNvPr id="3" name="Group 3">
            <a:extLst>
              <a:ext uri="{FF2B5EF4-FFF2-40B4-BE49-F238E27FC236}">
                <a16:creationId xmlns:a16="http://schemas.microsoft.com/office/drawing/2014/main" id="{DF0A1926-B81A-862C-6F7E-AE7B1A1E30CE}"/>
              </a:ext>
            </a:extLst>
          </p:cNvPr>
          <p:cNvGrpSpPr/>
          <p:nvPr/>
        </p:nvGrpSpPr>
        <p:grpSpPr>
          <a:xfrm rot="-5400000">
            <a:off x="-1123107" y="311920"/>
            <a:ext cx="10871055" cy="9663160"/>
            <a:chOff x="0" y="0"/>
            <a:chExt cx="660400" cy="587022"/>
          </a:xfrm>
        </p:grpSpPr>
        <p:sp>
          <p:nvSpPr>
            <p:cNvPr id="4" name="Freeform 4">
              <a:extLst>
                <a:ext uri="{FF2B5EF4-FFF2-40B4-BE49-F238E27FC236}">
                  <a16:creationId xmlns:a16="http://schemas.microsoft.com/office/drawing/2014/main" id="{F5659457-C526-D46B-5C98-A6FD2A3968F9}"/>
                </a:ext>
              </a:extLst>
            </p:cNvPr>
            <p:cNvSpPr/>
            <p:nvPr/>
          </p:nvSpPr>
          <p:spPr>
            <a:xfrm>
              <a:off x="0" y="0"/>
              <a:ext cx="660400" cy="587022"/>
            </a:xfrm>
            <a:custGeom>
              <a:avLst/>
              <a:gdLst/>
              <a:ahLst/>
              <a:cxnLst/>
              <a:rect l="l" t="t" r="r" b="b"/>
              <a:pathLst>
                <a:path w="660400" h="587022">
                  <a:moveTo>
                    <a:pt x="220252" y="567953"/>
                  </a:moveTo>
                  <a:cubicBezTo>
                    <a:pt x="254109" y="579467"/>
                    <a:pt x="292600" y="587022"/>
                    <a:pt x="330378" y="587022"/>
                  </a:cubicBezTo>
                  <a:cubicBezTo>
                    <a:pt x="368157" y="587022"/>
                    <a:pt x="404509" y="580545"/>
                    <a:pt x="438009" y="569031"/>
                  </a:cubicBezTo>
                  <a:cubicBezTo>
                    <a:pt x="438723" y="568672"/>
                    <a:pt x="439435" y="568672"/>
                    <a:pt x="440148" y="568313"/>
                  </a:cubicBezTo>
                  <a:cubicBezTo>
                    <a:pt x="565955" y="522257"/>
                    <a:pt x="658618" y="400643"/>
                    <a:pt x="660400" y="263535"/>
                  </a:cubicBezTo>
                  <a:lnTo>
                    <a:pt x="660400" y="0"/>
                  </a:lnTo>
                  <a:lnTo>
                    <a:pt x="0" y="0"/>
                  </a:lnTo>
                  <a:lnTo>
                    <a:pt x="0" y="263340"/>
                  </a:lnTo>
                  <a:cubicBezTo>
                    <a:pt x="1782" y="401362"/>
                    <a:pt x="93019" y="522977"/>
                    <a:pt x="220252" y="567953"/>
                  </a:cubicBezTo>
                  <a:close/>
                </a:path>
              </a:pathLst>
            </a:custGeom>
            <a:solidFill>
              <a:srgbClr val="FFFFFF"/>
            </a:solidFill>
          </p:spPr>
          <p:txBody>
            <a:bodyPr/>
            <a:lstStyle/>
            <a:p>
              <a:endParaRPr lang="en-US"/>
            </a:p>
          </p:txBody>
        </p:sp>
        <p:sp>
          <p:nvSpPr>
            <p:cNvPr id="5" name="TextBox 5">
              <a:extLst>
                <a:ext uri="{FF2B5EF4-FFF2-40B4-BE49-F238E27FC236}">
                  <a16:creationId xmlns:a16="http://schemas.microsoft.com/office/drawing/2014/main" id="{6C139C38-0E59-AAD8-CACB-128A9C493E91}"/>
                </a:ext>
              </a:extLst>
            </p:cNvPr>
            <p:cNvSpPr txBox="1"/>
            <p:nvPr/>
          </p:nvSpPr>
          <p:spPr>
            <a:xfrm>
              <a:off x="0" y="-38100"/>
              <a:ext cx="660400" cy="498122"/>
            </a:xfrm>
            <a:prstGeom prst="rect">
              <a:avLst/>
            </a:prstGeom>
          </p:spPr>
          <p:txBody>
            <a:bodyPr lIns="50800" tIns="50800" rIns="50800" bIns="50800" rtlCol="0" anchor="ctr"/>
            <a:lstStyle/>
            <a:p>
              <a:pPr algn="ctr">
                <a:lnSpc>
                  <a:spcPts val="2659"/>
                </a:lnSpc>
              </a:pPr>
              <a:endParaRPr/>
            </a:p>
          </p:txBody>
        </p:sp>
      </p:grpSp>
      <p:sp>
        <p:nvSpPr>
          <p:cNvPr id="6" name="Freeform 6">
            <a:extLst>
              <a:ext uri="{FF2B5EF4-FFF2-40B4-BE49-F238E27FC236}">
                <a16:creationId xmlns:a16="http://schemas.microsoft.com/office/drawing/2014/main" id="{75BC11DB-B0F8-FB13-5F2C-D76D42E11508}"/>
              </a:ext>
            </a:extLst>
          </p:cNvPr>
          <p:cNvSpPr/>
          <p:nvPr/>
        </p:nvSpPr>
        <p:spPr>
          <a:xfrm rot="-5400000">
            <a:off x="539812" y="6472592"/>
            <a:ext cx="3050744" cy="2224270"/>
          </a:xfrm>
          <a:custGeom>
            <a:avLst/>
            <a:gdLst/>
            <a:ahLst/>
            <a:cxnLst/>
            <a:rect l="l" t="t" r="r" b="b"/>
            <a:pathLst>
              <a:path w="3050744" h="2224270">
                <a:moveTo>
                  <a:pt x="0" y="0"/>
                </a:moveTo>
                <a:lnTo>
                  <a:pt x="3050744" y="0"/>
                </a:lnTo>
                <a:lnTo>
                  <a:pt x="3050744" y="2224269"/>
                </a:lnTo>
                <a:lnTo>
                  <a:pt x="0" y="2224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7855BD86-161F-5CBD-6136-15980A61D6D1}"/>
              </a:ext>
            </a:extLst>
          </p:cNvPr>
          <p:cNvSpPr/>
          <p:nvPr/>
        </p:nvSpPr>
        <p:spPr>
          <a:xfrm rot="-5400000">
            <a:off x="539812" y="7135143"/>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a:extLst>
              <a:ext uri="{FF2B5EF4-FFF2-40B4-BE49-F238E27FC236}">
                <a16:creationId xmlns:a16="http://schemas.microsoft.com/office/drawing/2014/main" id="{72716BFF-B98E-6073-9057-EA1F9BCB191B}"/>
              </a:ext>
            </a:extLst>
          </p:cNvPr>
          <p:cNvGrpSpPr/>
          <p:nvPr/>
        </p:nvGrpSpPr>
        <p:grpSpPr>
          <a:xfrm rot="-2700000">
            <a:off x="206788" y="407128"/>
            <a:ext cx="888740" cy="441138"/>
            <a:chOff x="0" y="0"/>
            <a:chExt cx="1083733" cy="537926"/>
          </a:xfrm>
        </p:grpSpPr>
        <p:sp>
          <p:nvSpPr>
            <p:cNvPr id="12" name="Freeform 12">
              <a:extLst>
                <a:ext uri="{FF2B5EF4-FFF2-40B4-BE49-F238E27FC236}">
                  <a16:creationId xmlns:a16="http://schemas.microsoft.com/office/drawing/2014/main" id="{3AD26278-FC58-D37A-3E15-0AAFCC9CB0D6}"/>
                </a:ext>
              </a:extLst>
            </p:cNvPr>
            <p:cNvSpPr/>
            <p:nvPr/>
          </p:nvSpPr>
          <p:spPr>
            <a:xfrm>
              <a:off x="0" y="0"/>
              <a:ext cx="1083733" cy="537926"/>
            </a:xfrm>
            <a:custGeom>
              <a:avLst/>
              <a:gdLst/>
              <a:ahLst/>
              <a:cxnLst/>
              <a:rect l="l" t="t" r="r" b="b"/>
              <a:pathLst>
                <a:path w="1083733" h="537926">
                  <a:moveTo>
                    <a:pt x="541867" y="0"/>
                  </a:moveTo>
                  <a:lnTo>
                    <a:pt x="1083733" y="537926"/>
                  </a:lnTo>
                  <a:lnTo>
                    <a:pt x="0" y="537926"/>
                  </a:lnTo>
                  <a:lnTo>
                    <a:pt x="541867" y="0"/>
                  </a:lnTo>
                  <a:close/>
                </a:path>
              </a:pathLst>
            </a:custGeom>
            <a:solidFill>
              <a:srgbClr val="FFFFFF"/>
            </a:solidFill>
          </p:spPr>
          <p:txBody>
            <a:bodyPr/>
            <a:lstStyle/>
            <a:p>
              <a:endParaRPr lang="en-US"/>
            </a:p>
          </p:txBody>
        </p:sp>
        <p:sp>
          <p:nvSpPr>
            <p:cNvPr id="13" name="TextBox 13">
              <a:extLst>
                <a:ext uri="{FF2B5EF4-FFF2-40B4-BE49-F238E27FC236}">
                  <a16:creationId xmlns:a16="http://schemas.microsoft.com/office/drawing/2014/main" id="{D298AB94-8CA3-A644-0F28-F7E5644D1DC6}"/>
                </a:ext>
              </a:extLst>
            </p:cNvPr>
            <p:cNvSpPr txBox="1"/>
            <p:nvPr/>
          </p:nvSpPr>
          <p:spPr>
            <a:xfrm>
              <a:off x="169333" y="211651"/>
              <a:ext cx="745067" cy="287851"/>
            </a:xfrm>
            <a:prstGeom prst="rect">
              <a:avLst/>
            </a:prstGeom>
          </p:spPr>
          <p:txBody>
            <a:bodyPr lIns="18069" tIns="18069" rIns="18069" bIns="18069" rtlCol="0" anchor="ctr"/>
            <a:lstStyle/>
            <a:p>
              <a:pPr algn="ctr">
                <a:lnSpc>
                  <a:spcPts val="2659"/>
                </a:lnSpc>
              </a:pPr>
              <a:endParaRPr/>
            </a:p>
          </p:txBody>
        </p:sp>
      </p:grpSp>
      <p:grpSp>
        <p:nvGrpSpPr>
          <p:cNvPr id="18" name="Group 18">
            <a:extLst>
              <a:ext uri="{FF2B5EF4-FFF2-40B4-BE49-F238E27FC236}">
                <a16:creationId xmlns:a16="http://schemas.microsoft.com/office/drawing/2014/main" id="{EBACEFAD-0199-F6BC-724F-34C1FCB98717}"/>
              </a:ext>
            </a:extLst>
          </p:cNvPr>
          <p:cNvGrpSpPr/>
          <p:nvPr/>
        </p:nvGrpSpPr>
        <p:grpSpPr>
          <a:xfrm>
            <a:off x="2490136" y="660882"/>
            <a:ext cx="39377" cy="39377"/>
            <a:chOff x="0" y="0"/>
            <a:chExt cx="812800" cy="812800"/>
          </a:xfrm>
        </p:grpSpPr>
        <p:sp>
          <p:nvSpPr>
            <p:cNvPr id="19" name="Freeform 19">
              <a:extLst>
                <a:ext uri="{FF2B5EF4-FFF2-40B4-BE49-F238E27FC236}">
                  <a16:creationId xmlns:a16="http://schemas.microsoft.com/office/drawing/2014/main" id="{DC184F36-121D-B1C9-E326-34255384FC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0" name="TextBox 20">
              <a:extLst>
                <a:ext uri="{FF2B5EF4-FFF2-40B4-BE49-F238E27FC236}">
                  <a16:creationId xmlns:a16="http://schemas.microsoft.com/office/drawing/2014/main" id="{62C68F03-7FA8-3C77-A954-99A85A332A55}"/>
                </a:ext>
              </a:extLst>
            </p:cNvPr>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grpSp>
        <p:nvGrpSpPr>
          <p:cNvPr id="22" name="Group 22">
            <a:extLst>
              <a:ext uri="{FF2B5EF4-FFF2-40B4-BE49-F238E27FC236}">
                <a16:creationId xmlns:a16="http://schemas.microsoft.com/office/drawing/2014/main" id="{41699D89-4FE9-5C08-631B-2741BC164937}"/>
              </a:ext>
            </a:extLst>
          </p:cNvPr>
          <p:cNvGrpSpPr/>
          <p:nvPr/>
        </p:nvGrpSpPr>
        <p:grpSpPr>
          <a:xfrm>
            <a:off x="8349288" y="4527069"/>
            <a:ext cx="1232862" cy="1232862"/>
            <a:chOff x="0" y="0"/>
            <a:chExt cx="812800" cy="812800"/>
          </a:xfrm>
        </p:grpSpPr>
        <p:sp>
          <p:nvSpPr>
            <p:cNvPr id="23" name="Freeform 23">
              <a:extLst>
                <a:ext uri="{FF2B5EF4-FFF2-40B4-BE49-F238E27FC236}">
                  <a16:creationId xmlns:a16="http://schemas.microsoft.com/office/drawing/2014/main" id="{8E101B9A-3B92-6632-0E6A-A2FE8674CC3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718E"/>
            </a:solidFill>
          </p:spPr>
          <p:txBody>
            <a:bodyPr/>
            <a:lstStyle/>
            <a:p>
              <a:endParaRPr lang="en-US"/>
            </a:p>
          </p:txBody>
        </p:sp>
        <p:sp>
          <p:nvSpPr>
            <p:cNvPr id="24" name="TextBox 24">
              <a:extLst>
                <a:ext uri="{FF2B5EF4-FFF2-40B4-BE49-F238E27FC236}">
                  <a16:creationId xmlns:a16="http://schemas.microsoft.com/office/drawing/2014/main" id="{2AFBB812-E536-0DCB-D723-F5BDE78DE89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AutoShape 25">
            <a:extLst>
              <a:ext uri="{FF2B5EF4-FFF2-40B4-BE49-F238E27FC236}">
                <a16:creationId xmlns:a16="http://schemas.microsoft.com/office/drawing/2014/main" id="{5AD5F325-5B41-036F-35A1-87EB3FA8B2A7}"/>
              </a:ext>
            </a:extLst>
          </p:cNvPr>
          <p:cNvSpPr/>
          <p:nvPr/>
        </p:nvSpPr>
        <p:spPr>
          <a:xfrm flipH="1">
            <a:off x="8740163" y="5143500"/>
            <a:ext cx="451112" cy="0"/>
          </a:xfrm>
          <a:prstGeom prst="line">
            <a:avLst/>
          </a:prstGeom>
          <a:ln w="47625" cap="flat">
            <a:solidFill>
              <a:srgbClr val="FFFFFF"/>
            </a:solidFill>
            <a:prstDash val="solid"/>
            <a:headEnd type="triangle" w="lg" len="med"/>
            <a:tailEnd type="none" w="sm" len="sm"/>
          </a:ln>
        </p:spPr>
        <p:txBody>
          <a:bodyPr/>
          <a:lstStyle/>
          <a:p>
            <a:endParaRPr lang="en-US"/>
          </a:p>
        </p:txBody>
      </p:sp>
      <p:pic>
        <p:nvPicPr>
          <p:cNvPr id="10" name="Picture 9">
            <a:extLst>
              <a:ext uri="{FF2B5EF4-FFF2-40B4-BE49-F238E27FC236}">
                <a16:creationId xmlns:a16="http://schemas.microsoft.com/office/drawing/2014/main" id="{F6EF8F08-2FF2-3330-7307-8B821104DA84}"/>
              </a:ext>
            </a:extLst>
          </p:cNvPr>
          <p:cNvPicPr>
            <a:picLocks noChangeAspect="1"/>
          </p:cNvPicPr>
          <p:nvPr/>
        </p:nvPicPr>
        <p:blipFill>
          <a:blip r:embed="rId6"/>
          <a:stretch>
            <a:fillRect/>
          </a:stretch>
        </p:blipFill>
        <p:spPr>
          <a:xfrm>
            <a:off x="180974" y="1674458"/>
            <a:ext cx="7777573" cy="7063307"/>
          </a:xfrm>
          <a:prstGeom prst="rect">
            <a:avLst/>
          </a:prstGeom>
          <a:ln>
            <a:noFill/>
          </a:ln>
          <a:effectLst>
            <a:softEdge rad="112500"/>
          </a:effectLst>
        </p:spPr>
      </p:pic>
      <p:graphicFrame>
        <p:nvGraphicFramePr>
          <p:cNvPr id="14" name="Table 13">
            <a:extLst>
              <a:ext uri="{FF2B5EF4-FFF2-40B4-BE49-F238E27FC236}">
                <a16:creationId xmlns:a16="http://schemas.microsoft.com/office/drawing/2014/main" id="{2E1A705D-92F9-8DF6-5C51-EA66577098FC}"/>
              </a:ext>
            </a:extLst>
          </p:cNvPr>
          <p:cNvGraphicFramePr>
            <a:graphicFrameLocks noGrp="1"/>
          </p:cNvGraphicFramePr>
          <p:nvPr>
            <p:extLst>
              <p:ext uri="{D42A27DB-BD31-4B8C-83A1-F6EECF244321}">
                <p14:modId xmlns:p14="http://schemas.microsoft.com/office/powerpoint/2010/main" val="4187957244"/>
              </p:ext>
            </p:extLst>
          </p:nvPr>
        </p:nvGraphicFramePr>
        <p:xfrm>
          <a:off x="2565817" y="8976061"/>
          <a:ext cx="2133600" cy="739140"/>
        </p:xfrm>
        <a:graphic>
          <a:graphicData uri="http://schemas.openxmlformats.org/drawingml/2006/table">
            <a:tbl>
              <a:tblPr/>
              <a:tblGrid>
                <a:gridCol w="2133600">
                  <a:extLst>
                    <a:ext uri="{9D8B030D-6E8A-4147-A177-3AD203B41FA5}">
                      <a16:colId xmlns:a16="http://schemas.microsoft.com/office/drawing/2014/main" val="4249308648"/>
                    </a:ext>
                  </a:extLst>
                </a:gridCol>
              </a:tblGrid>
              <a:tr h="396240">
                <a:tc>
                  <a:txBody>
                    <a:bodyPr/>
                    <a:lstStyle/>
                    <a:p>
                      <a:pPr algn="l" fontAlgn="b">
                        <a:buNone/>
                      </a:pPr>
                      <a:r>
                        <a:rPr lang="en-US" sz="2400" b="1" i="0" u="none" strike="noStrike" dirty="0">
                          <a:solidFill>
                            <a:srgbClr val="E97132"/>
                          </a:solidFill>
                          <a:effectLst/>
                          <a:latin typeface="Aptos Narrow" panose="020B0004020202020204" pitchFamily="34" charset="0"/>
                        </a:rPr>
                        <a:t>AORN membership</a:t>
                      </a:r>
                    </a:p>
                  </a:txBody>
                  <a:tcPr marL="7620" marR="7620" marT="7620" marB="0" anchor="b">
                    <a:lnL>
                      <a:noFill/>
                    </a:lnL>
                    <a:lnR>
                      <a:noFill/>
                    </a:lnR>
                    <a:lnT>
                      <a:noFill/>
                    </a:lnT>
                    <a:lnB>
                      <a:noFill/>
                    </a:lnB>
                    <a:noFill/>
                  </a:tcPr>
                </a:tc>
                <a:extLst>
                  <a:ext uri="{0D108BD9-81ED-4DB2-BD59-A6C34878D82A}">
                    <a16:rowId xmlns:a16="http://schemas.microsoft.com/office/drawing/2014/main" val="813334176"/>
                  </a:ext>
                </a:extLst>
              </a:tr>
            </a:tbl>
          </a:graphicData>
        </a:graphic>
      </p:graphicFrame>
      <p:graphicFrame>
        <p:nvGraphicFramePr>
          <p:cNvPr id="15" name="Table 14">
            <a:extLst>
              <a:ext uri="{FF2B5EF4-FFF2-40B4-BE49-F238E27FC236}">
                <a16:creationId xmlns:a16="http://schemas.microsoft.com/office/drawing/2014/main" id="{9896B0D2-C1B3-662B-87CE-DA202F14A966}"/>
              </a:ext>
            </a:extLst>
          </p:cNvPr>
          <p:cNvGraphicFramePr>
            <a:graphicFrameLocks noGrp="1"/>
          </p:cNvGraphicFramePr>
          <p:nvPr>
            <p:extLst>
              <p:ext uri="{D42A27DB-BD31-4B8C-83A1-F6EECF244321}">
                <p14:modId xmlns:p14="http://schemas.microsoft.com/office/powerpoint/2010/main" val="1353493899"/>
              </p:ext>
            </p:extLst>
          </p:nvPr>
        </p:nvGraphicFramePr>
        <p:xfrm>
          <a:off x="13292586" y="4598920"/>
          <a:ext cx="3654077" cy="367854"/>
        </p:xfrm>
        <a:graphic>
          <a:graphicData uri="http://schemas.openxmlformats.org/drawingml/2006/table">
            <a:tbl>
              <a:tblPr/>
              <a:tblGrid>
                <a:gridCol w="3654077">
                  <a:extLst>
                    <a:ext uri="{9D8B030D-6E8A-4147-A177-3AD203B41FA5}">
                      <a16:colId xmlns:a16="http://schemas.microsoft.com/office/drawing/2014/main" val="2075032964"/>
                    </a:ext>
                  </a:extLst>
                </a:gridCol>
              </a:tblGrid>
              <a:tr h="348954">
                <a:tc>
                  <a:txBody>
                    <a:bodyPr/>
                    <a:lstStyle/>
                    <a:p>
                      <a:pPr algn="l" fontAlgn="b">
                        <a:buNone/>
                      </a:pPr>
                      <a:r>
                        <a:rPr lang="en-US" sz="2400" b="0" i="0" u="none" strike="noStrike" dirty="0">
                          <a:solidFill>
                            <a:srgbClr val="000000"/>
                          </a:solidFill>
                          <a:effectLst/>
                          <a:latin typeface="Aptos Narrow" panose="020B0004020202020204" pitchFamily="34" charset="0"/>
                        </a:rPr>
                        <a:t>Structural empowerment</a:t>
                      </a:r>
                    </a:p>
                  </a:txBody>
                  <a:tcPr marL="2094" marR="2094" marT="2094" marB="0" anchor="b">
                    <a:lnL>
                      <a:noFill/>
                    </a:lnL>
                    <a:lnR>
                      <a:noFill/>
                    </a:lnR>
                    <a:lnT>
                      <a:noFill/>
                    </a:lnT>
                    <a:lnB>
                      <a:noFill/>
                    </a:lnB>
                    <a:noFill/>
                  </a:tcPr>
                </a:tc>
                <a:extLst>
                  <a:ext uri="{0D108BD9-81ED-4DB2-BD59-A6C34878D82A}">
                    <a16:rowId xmlns:a16="http://schemas.microsoft.com/office/drawing/2014/main" val="3061417082"/>
                  </a:ext>
                </a:extLst>
              </a:tr>
            </a:tbl>
          </a:graphicData>
        </a:graphic>
      </p:graphicFrame>
      <p:graphicFrame>
        <p:nvGraphicFramePr>
          <p:cNvPr id="16" name="Table 15">
            <a:extLst>
              <a:ext uri="{FF2B5EF4-FFF2-40B4-BE49-F238E27FC236}">
                <a16:creationId xmlns:a16="http://schemas.microsoft.com/office/drawing/2014/main" id="{76E2E54D-6C72-BC1B-940E-FE52308275D0}"/>
              </a:ext>
            </a:extLst>
          </p:cNvPr>
          <p:cNvGraphicFramePr>
            <a:graphicFrameLocks noGrp="1"/>
          </p:cNvGraphicFramePr>
          <p:nvPr>
            <p:extLst>
              <p:ext uri="{D42A27DB-BD31-4B8C-83A1-F6EECF244321}">
                <p14:modId xmlns:p14="http://schemas.microsoft.com/office/powerpoint/2010/main" val="3386499008"/>
              </p:ext>
            </p:extLst>
          </p:nvPr>
        </p:nvGraphicFramePr>
        <p:xfrm>
          <a:off x="14248271" y="2844547"/>
          <a:ext cx="2970183" cy="834537"/>
        </p:xfrm>
        <a:graphic>
          <a:graphicData uri="http://schemas.openxmlformats.org/drawingml/2006/table">
            <a:tbl>
              <a:tblPr/>
              <a:tblGrid>
                <a:gridCol w="2970183">
                  <a:extLst>
                    <a:ext uri="{9D8B030D-6E8A-4147-A177-3AD203B41FA5}">
                      <a16:colId xmlns:a16="http://schemas.microsoft.com/office/drawing/2014/main" val="1446190078"/>
                    </a:ext>
                  </a:extLst>
                </a:gridCol>
              </a:tblGrid>
              <a:tr h="834537">
                <a:tc>
                  <a:txBody>
                    <a:bodyPr/>
                    <a:lstStyle/>
                    <a:p>
                      <a:pPr algn="l" fontAlgn="b">
                        <a:buNone/>
                      </a:pPr>
                      <a:r>
                        <a:rPr lang="en-US" sz="2400" b="1" i="0" u="none" strike="noStrike" dirty="0">
                          <a:solidFill>
                            <a:srgbClr val="0070C0"/>
                          </a:solidFill>
                          <a:effectLst/>
                          <a:latin typeface="Aptos Narrow" panose="020B0004020202020204" pitchFamily="34" charset="0"/>
                        </a:rPr>
                        <a:t>Workplace Sense of Belonging</a:t>
                      </a:r>
                    </a:p>
                  </a:txBody>
                  <a:tcPr marL="1923" marR="1923" marT="1923" marB="0" anchor="b">
                    <a:lnL>
                      <a:noFill/>
                    </a:lnL>
                    <a:lnR>
                      <a:noFill/>
                    </a:lnR>
                    <a:lnT>
                      <a:noFill/>
                    </a:lnT>
                    <a:lnB>
                      <a:noFill/>
                    </a:lnB>
                    <a:noFill/>
                  </a:tcPr>
                </a:tc>
                <a:extLst>
                  <a:ext uri="{0D108BD9-81ED-4DB2-BD59-A6C34878D82A}">
                    <a16:rowId xmlns:a16="http://schemas.microsoft.com/office/drawing/2014/main" val="3950751418"/>
                  </a:ext>
                </a:extLst>
              </a:tr>
            </a:tbl>
          </a:graphicData>
        </a:graphic>
      </p:graphicFrame>
      <p:graphicFrame>
        <p:nvGraphicFramePr>
          <p:cNvPr id="17" name="Table 16">
            <a:extLst>
              <a:ext uri="{FF2B5EF4-FFF2-40B4-BE49-F238E27FC236}">
                <a16:creationId xmlns:a16="http://schemas.microsoft.com/office/drawing/2014/main" id="{9D2AC574-BF29-F176-F74F-732A866BB606}"/>
              </a:ext>
            </a:extLst>
          </p:cNvPr>
          <p:cNvGraphicFramePr>
            <a:graphicFrameLocks noGrp="1"/>
          </p:cNvGraphicFramePr>
          <p:nvPr>
            <p:extLst>
              <p:ext uri="{D42A27DB-BD31-4B8C-83A1-F6EECF244321}">
                <p14:modId xmlns:p14="http://schemas.microsoft.com/office/powerpoint/2010/main" val="1313053680"/>
              </p:ext>
            </p:extLst>
          </p:nvPr>
        </p:nvGraphicFramePr>
        <p:xfrm>
          <a:off x="9581209" y="757876"/>
          <a:ext cx="1676400" cy="739140"/>
        </p:xfrm>
        <a:graphic>
          <a:graphicData uri="http://schemas.openxmlformats.org/drawingml/2006/table">
            <a:tbl>
              <a:tblPr/>
              <a:tblGrid>
                <a:gridCol w="1676400">
                  <a:extLst>
                    <a:ext uri="{9D8B030D-6E8A-4147-A177-3AD203B41FA5}">
                      <a16:colId xmlns:a16="http://schemas.microsoft.com/office/drawing/2014/main" val="1786614041"/>
                    </a:ext>
                  </a:extLst>
                </a:gridCol>
              </a:tblGrid>
              <a:tr h="396240">
                <a:tc>
                  <a:txBody>
                    <a:bodyPr/>
                    <a:lstStyle/>
                    <a:p>
                      <a:pPr algn="l" fontAlgn="b">
                        <a:buNone/>
                      </a:pPr>
                      <a:r>
                        <a:rPr lang="en-US" sz="2400" b="1" i="0" u="none" strike="noStrike" dirty="0">
                          <a:solidFill>
                            <a:srgbClr val="FF0000"/>
                          </a:solidFill>
                          <a:effectLst/>
                          <a:latin typeface="Aptos Narrow" panose="020B0004020202020204" pitchFamily="34" charset="0"/>
                        </a:rPr>
                        <a:t>Schedule Flexibility</a:t>
                      </a:r>
                    </a:p>
                  </a:txBody>
                  <a:tcPr marL="7620" marR="7620" marT="7620" marB="0" anchor="b">
                    <a:lnL>
                      <a:noFill/>
                    </a:lnL>
                    <a:lnR>
                      <a:noFill/>
                    </a:lnR>
                    <a:lnT>
                      <a:noFill/>
                    </a:lnT>
                    <a:lnB>
                      <a:noFill/>
                    </a:lnB>
                    <a:noFill/>
                  </a:tcPr>
                </a:tc>
                <a:extLst>
                  <a:ext uri="{0D108BD9-81ED-4DB2-BD59-A6C34878D82A}">
                    <a16:rowId xmlns:a16="http://schemas.microsoft.com/office/drawing/2014/main" val="197552356"/>
                  </a:ext>
                </a:extLst>
              </a:tr>
            </a:tbl>
          </a:graphicData>
        </a:graphic>
      </p:graphicFrame>
      <p:graphicFrame>
        <p:nvGraphicFramePr>
          <p:cNvPr id="21" name="Table 20">
            <a:extLst>
              <a:ext uri="{FF2B5EF4-FFF2-40B4-BE49-F238E27FC236}">
                <a16:creationId xmlns:a16="http://schemas.microsoft.com/office/drawing/2014/main" id="{3F232543-08EC-5211-6C95-7FEBFA32053F}"/>
              </a:ext>
            </a:extLst>
          </p:cNvPr>
          <p:cNvGraphicFramePr>
            <a:graphicFrameLocks noGrp="1"/>
          </p:cNvGraphicFramePr>
          <p:nvPr>
            <p:extLst>
              <p:ext uri="{D42A27DB-BD31-4B8C-83A1-F6EECF244321}">
                <p14:modId xmlns:p14="http://schemas.microsoft.com/office/powerpoint/2010/main" val="2997804148"/>
              </p:ext>
            </p:extLst>
          </p:nvPr>
        </p:nvGraphicFramePr>
        <p:xfrm>
          <a:off x="7572583" y="2070311"/>
          <a:ext cx="2286001" cy="396240"/>
        </p:xfrm>
        <a:graphic>
          <a:graphicData uri="http://schemas.openxmlformats.org/drawingml/2006/table">
            <a:tbl>
              <a:tblPr/>
              <a:tblGrid>
                <a:gridCol w="2286001">
                  <a:extLst>
                    <a:ext uri="{9D8B030D-6E8A-4147-A177-3AD203B41FA5}">
                      <a16:colId xmlns:a16="http://schemas.microsoft.com/office/drawing/2014/main" val="510547657"/>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Recognition</a:t>
                      </a:r>
                    </a:p>
                  </a:txBody>
                  <a:tcPr marL="7620" marR="7620" marT="7620" marB="0" anchor="b">
                    <a:lnL>
                      <a:noFill/>
                    </a:lnL>
                    <a:lnR>
                      <a:noFill/>
                    </a:lnR>
                    <a:lnT>
                      <a:noFill/>
                    </a:lnT>
                    <a:lnB>
                      <a:noFill/>
                    </a:lnB>
                    <a:noFill/>
                  </a:tcPr>
                </a:tc>
                <a:extLst>
                  <a:ext uri="{0D108BD9-81ED-4DB2-BD59-A6C34878D82A}">
                    <a16:rowId xmlns:a16="http://schemas.microsoft.com/office/drawing/2014/main" val="4157846311"/>
                  </a:ext>
                </a:extLst>
              </a:tr>
            </a:tbl>
          </a:graphicData>
        </a:graphic>
      </p:graphicFrame>
      <p:graphicFrame>
        <p:nvGraphicFramePr>
          <p:cNvPr id="30" name="Table 29">
            <a:extLst>
              <a:ext uri="{FF2B5EF4-FFF2-40B4-BE49-F238E27FC236}">
                <a16:creationId xmlns:a16="http://schemas.microsoft.com/office/drawing/2014/main" id="{CA7B9BAA-D03E-55E6-0C83-25DA440688A7}"/>
              </a:ext>
            </a:extLst>
          </p:cNvPr>
          <p:cNvGraphicFramePr>
            <a:graphicFrameLocks noGrp="1"/>
          </p:cNvGraphicFramePr>
          <p:nvPr>
            <p:extLst>
              <p:ext uri="{D42A27DB-BD31-4B8C-83A1-F6EECF244321}">
                <p14:modId xmlns:p14="http://schemas.microsoft.com/office/powerpoint/2010/main" val="4157297655"/>
              </p:ext>
            </p:extLst>
          </p:nvPr>
        </p:nvGraphicFramePr>
        <p:xfrm>
          <a:off x="10728142" y="3303348"/>
          <a:ext cx="2828874" cy="739140"/>
        </p:xfrm>
        <a:graphic>
          <a:graphicData uri="http://schemas.openxmlformats.org/drawingml/2006/table">
            <a:tbl>
              <a:tblPr/>
              <a:tblGrid>
                <a:gridCol w="2828874">
                  <a:extLst>
                    <a:ext uri="{9D8B030D-6E8A-4147-A177-3AD203B41FA5}">
                      <a16:colId xmlns:a16="http://schemas.microsoft.com/office/drawing/2014/main" val="230417001"/>
                    </a:ext>
                  </a:extLst>
                </a:gridCol>
              </a:tblGrid>
              <a:tr h="396240">
                <a:tc>
                  <a:txBody>
                    <a:bodyPr/>
                    <a:lstStyle/>
                    <a:p>
                      <a:pPr algn="l" fontAlgn="b">
                        <a:buNone/>
                      </a:pPr>
                      <a:r>
                        <a:rPr lang="en-US" sz="2400" b="1" i="0" u="none" strike="noStrike" dirty="0">
                          <a:solidFill>
                            <a:srgbClr val="000000"/>
                          </a:solidFill>
                          <a:effectLst/>
                          <a:latin typeface="Aptos Narrow" panose="020B0004020202020204" pitchFamily="34" charset="0"/>
                        </a:rPr>
                        <a:t>Recruitment &amp; Retention Bonuses</a:t>
                      </a:r>
                    </a:p>
                  </a:txBody>
                  <a:tcPr marL="7620" marR="7620" marT="7620" marB="0" anchor="b">
                    <a:lnL>
                      <a:noFill/>
                    </a:lnL>
                    <a:lnR>
                      <a:noFill/>
                    </a:lnR>
                    <a:lnT>
                      <a:noFill/>
                    </a:lnT>
                    <a:lnB>
                      <a:noFill/>
                    </a:lnB>
                    <a:noFill/>
                  </a:tcPr>
                </a:tc>
                <a:extLst>
                  <a:ext uri="{0D108BD9-81ED-4DB2-BD59-A6C34878D82A}">
                    <a16:rowId xmlns:a16="http://schemas.microsoft.com/office/drawing/2014/main" val="1372544308"/>
                  </a:ext>
                </a:extLst>
              </a:tr>
            </a:tbl>
          </a:graphicData>
        </a:graphic>
      </p:graphicFrame>
      <p:graphicFrame>
        <p:nvGraphicFramePr>
          <p:cNvPr id="32" name="Table 31">
            <a:extLst>
              <a:ext uri="{FF2B5EF4-FFF2-40B4-BE49-F238E27FC236}">
                <a16:creationId xmlns:a16="http://schemas.microsoft.com/office/drawing/2014/main" id="{083EDE57-D040-A6D2-9F4D-3F7FA6386837}"/>
              </a:ext>
            </a:extLst>
          </p:cNvPr>
          <p:cNvGraphicFramePr>
            <a:graphicFrameLocks noGrp="1"/>
          </p:cNvGraphicFramePr>
          <p:nvPr>
            <p:extLst>
              <p:ext uri="{D42A27DB-BD31-4B8C-83A1-F6EECF244321}">
                <p14:modId xmlns:p14="http://schemas.microsoft.com/office/powerpoint/2010/main" val="479810371"/>
              </p:ext>
            </p:extLst>
          </p:nvPr>
        </p:nvGraphicFramePr>
        <p:xfrm>
          <a:off x="7932507" y="2828183"/>
          <a:ext cx="2209800" cy="739140"/>
        </p:xfrm>
        <a:graphic>
          <a:graphicData uri="http://schemas.openxmlformats.org/drawingml/2006/table">
            <a:tbl>
              <a:tblPr/>
              <a:tblGrid>
                <a:gridCol w="2209800">
                  <a:extLst>
                    <a:ext uri="{9D8B030D-6E8A-4147-A177-3AD203B41FA5}">
                      <a16:colId xmlns:a16="http://schemas.microsoft.com/office/drawing/2014/main" val="1977091483"/>
                    </a:ext>
                  </a:extLst>
                </a:gridCol>
              </a:tblGrid>
              <a:tr h="396240">
                <a:tc>
                  <a:txBody>
                    <a:bodyPr/>
                    <a:lstStyle/>
                    <a:p>
                      <a:pPr algn="l" fontAlgn="b">
                        <a:buNone/>
                      </a:pPr>
                      <a:r>
                        <a:rPr lang="en-US" sz="2400" b="1" i="0" u="none" strike="noStrike" dirty="0">
                          <a:solidFill>
                            <a:srgbClr val="E97132"/>
                          </a:solidFill>
                          <a:effectLst/>
                          <a:latin typeface="Aptos Narrow" panose="020B0004020202020204" pitchFamily="34" charset="0"/>
                        </a:rPr>
                        <a:t>Tuition Reimbursement</a:t>
                      </a:r>
                    </a:p>
                  </a:txBody>
                  <a:tcPr marL="7620" marR="7620" marT="7620" marB="0" anchor="b">
                    <a:lnL>
                      <a:noFill/>
                    </a:lnL>
                    <a:lnR>
                      <a:noFill/>
                    </a:lnR>
                    <a:lnT>
                      <a:noFill/>
                    </a:lnT>
                    <a:lnB>
                      <a:noFill/>
                    </a:lnB>
                    <a:noFill/>
                  </a:tcPr>
                </a:tc>
                <a:extLst>
                  <a:ext uri="{0D108BD9-81ED-4DB2-BD59-A6C34878D82A}">
                    <a16:rowId xmlns:a16="http://schemas.microsoft.com/office/drawing/2014/main" val="1989678859"/>
                  </a:ext>
                </a:extLst>
              </a:tr>
            </a:tbl>
          </a:graphicData>
        </a:graphic>
      </p:graphicFrame>
      <p:graphicFrame>
        <p:nvGraphicFramePr>
          <p:cNvPr id="33" name="Table 32">
            <a:extLst>
              <a:ext uri="{FF2B5EF4-FFF2-40B4-BE49-F238E27FC236}">
                <a16:creationId xmlns:a16="http://schemas.microsoft.com/office/drawing/2014/main" id="{634A5854-E5ED-9829-A089-7571F01752E9}"/>
              </a:ext>
            </a:extLst>
          </p:cNvPr>
          <p:cNvGraphicFramePr>
            <a:graphicFrameLocks noGrp="1"/>
          </p:cNvGraphicFramePr>
          <p:nvPr>
            <p:extLst>
              <p:ext uri="{D42A27DB-BD31-4B8C-83A1-F6EECF244321}">
                <p14:modId xmlns:p14="http://schemas.microsoft.com/office/powerpoint/2010/main" val="3413291266"/>
              </p:ext>
            </p:extLst>
          </p:nvPr>
        </p:nvGraphicFramePr>
        <p:xfrm>
          <a:off x="10200536" y="7496178"/>
          <a:ext cx="2713293" cy="396240"/>
        </p:xfrm>
        <a:graphic>
          <a:graphicData uri="http://schemas.openxmlformats.org/drawingml/2006/table">
            <a:tbl>
              <a:tblPr/>
              <a:tblGrid>
                <a:gridCol w="2713293">
                  <a:extLst>
                    <a:ext uri="{9D8B030D-6E8A-4147-A177-3AD203B41FA5}">
                      <a16:colId xmlns:a16="http://schemas.microsoft.com/office/drawing/2014/main" val="48737336"/>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Management Training</a:t>
                      </a:r>
                    </a:p>
                  </a:txBody>
                  <a:tcPr marL="7620" marR="7620" marT="7620" marB="0" anchor="b">
                    <a:lnL>
                      <a:noFill/>
                    </a:lnL>
                    <a:lnR>
                      <a:noFill/>
                    </a:lnR>
                    <a:lnT>
                      <a:noFill/>
                    </a:lnT>
                    <a:lnB>
                      <a:noFill/>
                    </a:lnB>
                    <a:noFill/>
                  </a:tcPr>
                </a:tc>
                <a:extLst>
                  <a:ext uri="{0D108BD9-81ED-4DB2-BD59-A6C34878D82A}">
                    <a16:rowId xmlns:a16="http://schemas.microsoft.com/office/drawing/2014/main" val="2300474067"/>
                  </a:ext>
                </a:extLst>
              </a:tr>
            </a:tbl>
          </a:graphicData>
        </a:graphic>
      </p:graphicFrame>
      <p:graphicFrame>
        <p:nvGraphicFramePr>
          <p:cNvPr id="35" name="Table 34">
            <a:extLst>
              <a:ext uri="{FF2B5EF4-FFF2-40B4-BE49-F238E27FC236}">
                <a16:creationId xmlns:a16="http://schemas.microsoft.com/office/drawing/2014/main" id="{BACEF149-ECD9-57C8-29B3-BA0137B8C1B1}"/>
              </a:ext>
            </a:extLst>
          </p:cNvPr>
          <p:cNvGraphicFramePr>
            <a:graphicFrameLocks noGrp="1"/>
          </p:cNvGraphicFramePr>
          <p:nvPr>
            <p:extLst>
              <p:ext uri="{D42A27DB-BD31-4B8C-83A1-F6EECF244321}">
                <p14:modId xmlns:p14="http://schemas.microsoft.com/office/powerpoint/2010/main" val="2381531801"/>
              </p:ext>
            </p:extLst>
          </p:nvPr>
        </p:nvGraphicFramePr>
        <p:xfrm>
          <a:off x="10200536" y="8080086"/>
          <a:ext cx="3234241" cy="396240"/>
        </p:xfrm>
        <a:graphic>
          <a:graphicData uri="http://schemas.openxmlformats.org/drawingml/2006/table">
            <a:tbl>
              <a:tblPr/>
              <a:tblGrid>
                <a:gridCol w="3234241">
                  <a:extLst>
                    <a:ext uri="{9D8B030D-6E8A-4147-A177-3AD203B41FA5}">
                      <a16:colId xmlns:a16="http://schemas.microsoft.com/office/drawing/2014/main" val="1395863714"/>
                    </a:ext>
                  </a:extLst>
                </a:gridCol>
              </a:tblGrid>
              <a:tr h="396240">
                <a:tc>
                  <a:txBody>
                    <a:bodyPr/>
                    <a:lstStyle/>
                    <a:p>
                      <a:pPr algn="l" fontAlgn="b">
                        <a:buNone/>
                      </a:pPr>
                      <a:r>
                        <a:rPr lang="en-US" sz="2400" b="1" i="0" u="none" strike="noStrike" dirty="0">
                          <a:solidFill>
                            <a:srgbClr val="782170"/>
                          </a:solidFill>
                          <a:effectLst/>
                          <a:latin typeface="Aptos Narrow" panose="020B0004020202020204" pitchFamily="34" charset="0"/>
                        </a:rPr>
                        <a:t>Manageable workloads</a:t>
                      </a:r>
                    </a:p>
                  </a:txBody>
                  <a:tcPr marL="7620" marR="7620" marT="7620" marB="0" anchor="b">
                    <a:lnL>
                      <a:noFill/>
                    </a:lnL>
                    <a:lnR>
                      <a:noFill/>
                    </a:lnR>
                    <a:lnT>
                      <a:noFill/>
                    </a:lnT>
                    <a:lnB>
                      <a:noFill/>
                    </a:lnB>
                    <a:noFill/>
                  </a:tcPr>
                </a:tc>
                <a:extLst>
                  <a:ext uri="{0D108BD9-81ED-4DB2-BD59-A6C34878D82A}">
                    <a16:rowId xmlns:a16="http://schemas.microsoft.com/office/drawing/2014/main" val="28661528"/>
                  </a:ext>
                </a:extLst>
              </a:tr>
            </a:tbl>
          </a:graphicData>
        </a:graphic>
      </p:graphicFrame>
      <p:graphicFrame>
        <p:nvGraphicFramePr>
          <p:cNvPr id="36" name="Table 35">
            <a:extLst>
              <a:ext uri="{FF2B5EF4-FFF2-40B4-BE49-F238E27FC236}">
                <a16:creationId xmlns:a16="http://schemas.microsoft.com/office/drawing/2014/main" id="{0BF6A26D-22EA-CF1A-E7FA-03A9C12A10E0}"/>
              </a:ext>
            </a:extLst>
          </p:cNvPr>
          <p:cNvGraphicFramePr>
            <a:graphicFrameLocks noGrp="1"/>
          </p:cNvGraphicFramePr>
          <p:nvPr>
            <p:extLst>
              <p:ext uri="{D42A27DB-BD31-4B8C-83A1-F6EECF244321}">
                <p14:modId xmlns:p14="http://schemas.microsoft.com/office/powerpoint/2010/main" val="3217844125"/>
              </p:ext>
            </p:extLst>
          </p:nvPr>
        </p:nvGraphicFramePr>
        <p:xfrm>
          <a:off x="10248180" y="8593844"/>
          <a:ext cx="2771795" cy="396240"/>
        </p:xfrm>
        <a:graphic>
          <a:graphicData uri="http://schemas.openxmlformats.org/drawingml/2006/table">
            <a:tbl>
              <a:tblPr/>
              <a:tblGrid>
                <a:gridCol w="2771795">
                  <a:extLst>
                    <a:ext uri="{9D8B030D-6E8A-4147-A177-3AD203B41FA5}">
                      <a16:colId xmlns:a16="http://schemas.microsoft.com/office/drawing/2014/main" val="2427624089"/>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Adequate support</a:t>
                      </a:r>
                    </a:p>
                  </a:txBody>
                  <a:tcPr marL="7620" marR="7620" marT="7620" marB="0" anchor="b">
                    <a:lnL>
                      <a:noFill/>
                    </a:lnL>
                    <a:lnR>
                      <a:noFill/>
                    </a:lnR>
                    <a:lnT>
                      <a:noFill/>
                    </a:lnT>
                    <a:lnB>
                      <a:noFill/>
                    </a:lnB>
                    <a:noFill/>
                  </a:tcPr>
                </a:tc>
                <a:extLst>
                  <a:ext uri="{0D108BD9-81ED-4DB2-BD59-A6C34878D82A}">
                    <a16:rowId xmlns:a16="http://schemas.microsoft.com/office/drawing/2014/main" val="3072608069"/>
                  </a:ext>
                </a:extLst>
              </a:tr>
            </a:tbl>
          </a:graphicData>
        </a:graphic>
      </p:graphicFrame>
      <p:graphicFrame>
        <p:nvGraphicFramePr>
          <p:cNvPr id="37" name="Table 36">
            <a:extLst>
              <a:ext uri="{FF2B5EF4-FFF2-40B4-BE49-F238E27FC236}">
                <a16:creationId xmlns:a16="http://schemas.microsoft.com/office/drawing/2014/main" id="{379C00A6-7250-C4B8-9A4C-8778AFD5C4C1}"/>
              </a:ext>
            </a:extLst>
          </p:cNvPr>
          <p:cNvGraphicFramePr>
            <a:graphicFrameLocks noGrp="1"/>
          </p:cNvGraphicFramePr>
          <p:nvPr>
            <p:extLst>
              <p:ext uri="{D42A27DB-BD31-4B8C-83A1-F6EECF244321}">
                <p14:modId xmlns:p14="http://schemas.microsoft.com/office/powerpoint/2010/main" val="4170910871"/>
              </p:ext>
            </p:extLst>
          </p:nvPr>
        </p:nvGraphicFramePr>
        <p:xfrm>
          <a:off x="10215050" y="9161534"/>
          <a:ext cx="3171407" cy="396240"/>
        </p:xfrm>
        <a:graphic>
          <a:graphicData uri="http://schemas.openxmlformats.org/drawingml/2006/table">
            <a:tbl>
              <a:tblPr/>
              <a:tblGrid>
                <a:gridCol w="3171407">
                  <a:extLst>
                    <a:ext uri="{9D8B030D-6E8A-4147-A177-3AD203B41FA5}">
                      <a16:colId xmlns:a16="http://schemas.microsoft.com/office/drawing/2014/main" val="3699192389"/>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Policies &amp; Procedures</a:t>
                      </a:r>
                    </a:p>
                  </a:txBody>
                  <a:tcPr marL="7620" marR="7620" marT="7620" marB="0" anchor="b">
                    <a:lnL>
                      <a:noFill/>
                    </a:lnL>
                    <a:lnR>
                      <a:noFill/>
                    </a:lnR>
                    <a:lnT>
                      <a:noFill/>
                    </a:lnT>
                    <a:lnB>
                      <a:noFill/>
                    </a:lnB>
                    <a:noFill/>
                  </a:tcPr>
                </a:tc>
                <a:extLst>
                  <a:ext uri="{0D108BD9-81ED-4DB2-BD59-A6C34878D82A}">
                    <a16:rowId xmlns:a16="http://schemas.microsoft.com/office/drawing/2014/main" val="705136602"/>
                  </a:ext>
                </a:extLst>
              </a:tr>
            </a:tbl>
          </a:graphicData>
        </a:graphic>
      </p:graphicFrame>
      <p:graphicFrame>
        <p:nvGraphicFramePr>
          <p:cNvPr id="38" name="Table 37">
            <a:extLst>
              <a:ext uri="{FF2B5EF4-FFF2-40B4-BE49-F238E27FC236}">
                <a16:creationId xmlns:a16="http://schemas.microsoft.com/office/drawing/2014/main" id="{09E716BB-714B-BCCE-864C-D02B22ECC9E7}"/>
              </a:ext>
            </a:extLst>
          </p:cNvPr>
          <p:cNvGraphicFramePr>
            <a:graphicFrameLocks noGrp="1"/>
          </p:cNvGraphicFramePr>
          <p:nvPr>
            <p:extLst>
              <p:ext uri="{D42A27DB-BD31-4B8C-83A1-F6EECF244321}">
                <p14:modId xmlns:p14="http://schemas.microsoft.com/office/powerpoint/2010/main" val="324136093"/>
              </p:ext>
            </p:extLst>
          </p:nvPr>
        </p:nvGraphicFramePr>
        <p:xfrm>
          <a:off x="10201749" y="6548766"/>
          <a:ext cx="2903595" cy="739140"/>
        </p:xfrm>
        <a:graphic>
          <a:graphicData uri="http://schemas.openxmlformats.org/drawingml/2006/table">
            <a:tbl>
              <a:tblPr/>
              <a:tblGrid>
                <a:gridCol w="2903595">
                  <a:extLst>
                    <a:ext uri="{9D8B030D-6E8A-4147-A177-3AD203B41FA5}">
                      <a16:colId xmlns:a16="http://schemas.microsoft.com/office/drawing/2014/main" val="973857368"/>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Supervision and Mentorship Programs</a:t>
                      </a:r>
                    </a:p>
                  </a:txBody>
                  <a:tcPr marL="7620" marR="7620" marT="7620" marB="0" anchor="b">
                    <a:lnL>
                      <a:noFill/>
                    </a:lnL>
                    <a:lnR>
                      <a:noFill/>
                    </a:lnR>
                    <a:lnT>
                      <a:noFill/>
                    </a:lnT>
                    <a:lnB>
                      <a:noFill/>
                    </a:lnB>
                    <a:noFill/>
                  </a:tcPr>
                </a:tc>
                <a:extLst>
                  <a:ext uri="{0D108BD9-81ED-4DB2-BD59-A6C34878D82A}">
                    <a16:rowId xmlns:a16="http://schemas.microsoft.com/office/drawing/2014/main" val="968529919"/>
                  </a:ext>
                </a:extLst>
              </a:tr>
            </a:tbl>
          </a:graphicData>
        </a:graphic>
      </p:graphicFrame>
      <p:graphicFrame>
        <p:nvGraphicFramePr>
          <p:cNvPr id="39" name="Table 38">
            <a:extLst>
              <a:ext uri="{FF2B5EF4-FFF2-40B4-BE49-F238E27FC236}">
                <a16:creationId xmlns:a16="http://schemas.microsoft.com/office/drawing/2014/main" id="{33B2C887-D91B-F8C6-55B0-F76B88ABED22}"/>
              </a:ext>
            </a:extLst>
          </p:cNvPr>
          <p:cNvGraphicFramePr>
            <a:graphicFrameLocks noGrp="1"/>
          </p:cNvGraphicFramePr>
          <p:nvPr>
            <p:extLst>
              <p:ext uri="{D42A27DB-BD31-4B8C-83A1-F6EECF244321}">
                <p14:modId xmlns:p14="http://schemas.microsoft.com/office/powerpoint/2010/main" val="966105281"/>
              </p:ext>
            </p:extLst>
          </p:nvPr>
        </p:nvGraphicFramePr>
        <p:xfrm>
          <a:off x="14643862" y="7298058"/>
          <a:ext cx="3142439" cy="396240"/>
        </p:xfrm>
        <a:graphic>
          <a:graphicData uri="http://schemas.openxmlformats.org/drawingml/2006/table">
            <a:tbl>
              <a:tblPr/>
              <a:tblGrid>
                <a:gridCol w="3142439">
                  <a:extLst>
                    <a:ext uri="{9D8B030D-6E8A-4147-A177-3AD203B41FA5}">
                      <a16:colId xmlns:a16="http://schemas.microsoft.com/office/drawing/2014/main" val="3375394475"/>
                    </a:ext>
                  </a:extLst>
                </a:gridCol>
              </a:tblGrid>
              <a:tr h="396240">
                <a:tc>
                  <a:txBody>
                    <a:bodyPr/>
                    <a:lstStyle/>
                    <a:p>
                      <a:pPr algn="l" fontAlgn="b">
                        <a:buNone/>
                      </a:pPr>
                      <a:r>
                        <a:rPr lang="en-US" sz="2400" b="1" i="0" u="none" strike="noStrike" dirty="0">
                          <a:solidFill>
                            <a:srgbClr val="E49EDD"/>
                          </a:solidFill>
                          <a:effectLst/>
                          <a:latin typeface="Aptos Narrow" panose="020B0004020202020204" pitchFamily="34" charset="0"/>
                        </a:rPr>
                        <a:t>Training in mindfulness</a:t>
                      </a:r>
                    </a:p>
                  </a:txBody>
                  <a:tcPr marL="7620" marR="7620" marT="7620" marB="0" anchor="b">
                    <a:lnL>
                      <a:noFill/>
                    </a:lnL>
                    <a:lnR>
                      <a:noFill/>
                    </a:lnR>
                    <a:lnT>
                      <a:noFill/>
                    </a:lnT>
                    <a:lnB>
                      <a:noFill/>
                    </a:lnB>
                    <a:noFill/>
                  </a:tcPr>
                </a:tc>
                <a:extLst>
                  <a:ext uri="{0D108BD9-81ED-4DB2-BD59-A6C34878D82A}">
                    <a16:rowId xmlns:a16="http://schemas.microsoft.com/office/drawing/2014/main" val="1736992938"/>
                  </a:ext>
                </a:extLst>
              </a:tr>
            </a:tbl>
          </a:graphicData>
        </a:graphic>
      </p:graphicFrame>
      <p:graphicFrame>
        <p:nvGraphicFramePr>
          <p:cNvPr id="40" name="Table 39">
            <a:extLst>
              <a:ext uri="{FF2B5EF4-FFF2-40B4-BE49-F238E27FC236}">
                <a16:creationId xmlns:a16="http://schemas.microsoft.com/office/drawing/2014/main" id="{1D664898-1D66-F967-EDD4-3B56A381906F}"/>
              </a:ext>
            </a:extLst>
          </p:cNvPr>
          <p:cNvGraphicFramePr>
            <a:graphicFrameLocks noGrp="1"/>
          </p:cNvGraphicFramePr>
          <p:nvPr>
            <p:extLst>
              <p:ext uri="{D42A27DB-BD31-4B8C-83A1-F6EECF244321}">
                <p14:modId xmlns:p14="http://schemas.microsoft.com/office/powerpoint/2010/main" val="885726306"/>
              </p:ext>
            </p:extLst>
          </p:nvPr>
        </p:nvGraphicFramePr>
        <p:xfrm>
          <a:off x="14643862" y="7892418"/>
          <a:ext cx="3142439" cy="396240"/>
        </p:xfrm>
        <a:graphic>
          <a:graphicData uri="http://schemas.openxmlformats.org/drawingml/2006/table">
            <a:tbl>
              <a:tblPr/>
              <a:tblGrid>
                <a:gridCol w="3142439">
                  <a:extLst>
                    <a:ext uri="{9D8B030D-6E8A-4147-A177-3AD203B41FA5}">
                      <a16:colId xmlns:a16="http://schemas.microsoft.com/office/drawing/2014/main" val="78141365"/>
                    </a:ext>
                  </a:extLst>
                </a:gridCol>
              </a:tblGrid>
              <a:tr h="396240">
                <a:tc>
                  <a:txBody>
                    <a:bodyPr/>
                    <a:lstStyle/>
                    <a:p>
                      <a:pPr algn="l" fontAlgn="b">
                        <a:buNone/>
                      </a:pPr>
                      <a:r>
                        <a:rPr lang="en-US" sz="2400" b="1" i="0" u="none" strike="noStrike" dirty="0">
                          <a:solidFill>
                            <a:srgbClr val="E49EDD"/>
                          </a:solidFill>
                          <a:effectLst/>
                          <a:latin typeface="Aptos Narrow" panose="020B0004020202020204" pitchFamily="34" charset="0"/>
                        </a:rPr>
                        <a:t>Training in assertiveness</a:t>
                      </a:r>
                    </a:p>
                  </a:txBody>
                  <a:tcPr marL="7620" marR="7620" marT="7620" marB="0" anchor="b">
                    <a:lnL>
                      <a:noFill/>
                    </a:lnL>
                    <a:lnR>
                      <a:noFill/>
                    </a:lnR>
                    <a:lnT>
                      <a:noFill/>
                    </a:lnT>
                    <a:lnB>
                      <a:noFill/>
                    </a:lnB>
                    <a:noFill/>
                  </a:tcPr>
                </a:tc>
                <a:extLst>
                  <a:ext uri="{0D108BD9-81ED-4DB2-BD59-A6C34878D82A}">
                    <a16:rowId xmlns:a16="http://schemas.microsoft.com/office/drawing/2014/main" val="1361252150"/>
                  </a:ext>
                </a:extLst>
              </a:tr>
            </a:tbl>
          </a:graphicData>
        </a:graphic>
      </p:graphicFrame>
      <p:graphicFrame>
        <p:nvGraphicFramePr>
          <p:cNvPr id="41" name="Table 40">
            <a:extLst>
              <a:ext uri="{FF2B5EF4-FFF2-40B4-BE49-F238E27FC236}">
                <a16:creationId xmlns:a16="http://schemas.microsoft.com/office/drawing/2014/main" id="{AAE8B7A9-26DB-7622-B2B5-3769C9482949}"/>
              </a:ext>
            </a:extLst>
          </p:cNvPr>
          <p:cNvGraphicFramePr>
            <a:graphicFrameLocks noGrp="1"/>
          </p:cNvGraphicFramePr>
          <p:nvPr>
            <p:extLst>
              <p:ext uri="{D42A27DB-BD31-4B8C-83A1-F6EECF244321}">
                <p14:modId xmlns:p14="http://schemas.microsoft.com/office/powerpoint/2010/main" val="538185134"/>
              </p:ext>
            </p:extLst>
          </p:nvPr>
        </p:nvGraphicFramePr>
        <p:xfrm>
          <a:off x="14633923" y="8476326"/>
          <a:ext cx="3104073" cy="396240"/>
        </p:xfrm>
        <a:graphic>
          <a:graphicData uri="http://schemas.openxmlformats.org/drawingml/2006/table">
            <a:tbl>
              <a:tblPr/>
              <a:tblGrid>
                <a:gridCol w="3104073">
                  <a:extLst>
                    <a:ext uri="{9D8B030D-6E8A-4147-A177-3AD203B41FA5}">
                      <a16:colId xmlns:a16="http://schemas.microsoft.com/office/drawing/2014/main" val="3255703907"/>
                    </a:ext>
                  </a:extLst>
                </a:gridCol>
              </a:tblGrid>
              <a:tr h="396240">
                <a:tc>
                  <a:txBody>
                    <a:bodyPr/>
                    <a:lstStyle/>
                    <a:p>
                      <a:pPr algn="l" fontAlgn="b">
                        <a:buNone/>
                      </a:pPr>
                      <a:r>
                        <a:rPr lang="en-US" sz="2400" b="1" i="0" u="none" strike="noStrike" dirty="0">
                          <a:solidFill>
                            <a:srgbClr val="E49EDD"/>
                          </a:solidFill>
                          <a:effectLst/>
                          <a:latin typeface="Aptos Narrow" panose="020B0004020202020204" pitchFamily="34" charset="0"/>
                        </a:rPr>
                        <a:t>Training in procedures</a:t>
                      </a:r>
                    </a:p>
                  </a:txBody>
                  <a:tcPr marL="7620" marR="7620" marT="7620" marB="0" anchor="b">
                    <a:lnL>
                      <a:noFill/>
                    </a:lnL>
                    <a:lnR>
                      <a:noFill/>
                    </a:lnR>
                    <a:lnT>
                      <a:noFill/>
                    </a:lnT>
                    <a:lnB>
                      <a:noFill/>
                    </a:lnB>
                    <a:noFill/>
                  </a:tcPr>
                </a:tc>
                <a:extLst>
                  <a:ext uri="{0D108BD9-81ED-4DB2-BD59-A6C34878D82A}">
                    <a16:rowId xmlns:a16="http://schemas.microsoft.com/office/drawing/2014/main" val="887097162"/>
                  </a:ext>
                </a:extLst>
              </a:tr>
            </a:tbl>
          </a:graphicData>
        </a:graphic>
      </p:graphicFrame>
      <p:graphicFrame>
        <p:nvGraphicFramePr>
          <p:cNvPr id="42" name="Table 41">
            <a:extLst>
              <a:ext uri="{FF2B5EF4-FFF2-40B4-BE49-F238E27FC236}">
                <a16:creationId xmlns:a16="http://schemas.microsoft.com/office/drawing/2014/main" id="{F578DA90-8922-68FB-3D02-81C651C7FE65}"/>
              </a:ext>
            </a:extLst>
          </p:cNvPr>
          <p:cNvGraphicFramePr>
            <a:graphicFrameLocks noGrp="1"/>
          </p:cNvGraphicFramePr>
          <p:nvPr>
            <p:extLst>
              <p:ext uri="{D42A27DB-BD31-4B8C-83A1-F6EECF244321}">
                <p14:modId xmlns:p14="http://schemas.microsoft.com/office/powerpoint/2010/main" val="474944592"/>
              </p:ext>
            </p:extLst>
          </p:nvPr>
        </p:nvGraphicFramePr>
        <p:xfrm>
          <a:off x="14633923" y="8990084"/>
          <a:ext cx="3104073" cy="396240"/>
        </p:xfrm>
        <a:graphic>
          <a:graphicData uri="http://schemas.openxmlformats.org/drawingml/2006/table">
            <a:tbl>
              <a:tblPr/>
              <a:tblGrid>
                <a:gridCol w="3104073">
                  <a:extLst>
                    <a:ext uri="{9D8B030D-6E8A-4147-A177-3AD203B41FA5}">
                      <a16:colId xmlns:a16="http://schemas.microsoft.com/office/drawing/2014/main" val="2589973551"/>
                    </a:ext>
                  </a:extLst>
                </a:gridCol>
              </a:tblGrid>
              <a:tr h="396240">
                <a:tc>
                  <a:txBody>
                    <a:bodyPr/>
                    <a:lstStyle/>
                    <a:p>
                      <a:pPr algn="l" fontAlgn="b">
                        <a:buNone/>
                      </a:pPr>
                      <a:r>
                        <a:rPr lang="en-US" sz="2400" b="1" i="0" u="none" strike="noStrike" dirty="0">
                          <a:solidFill>
                            <a:srgbClr val="E49EDD"/>
                          </a:solidFill>
                          <a:effectLst/>
                          <a:latin typeface="Aptos Narrow" panose="020B0004020202020204" pitchFamily="34" charset="0"/>
                        </a:rPr>
                        <a:t>Training on technologies</a:t>
                      </a:r>
                    </a:p>
                  </a:txBody>
                  <a:tcPr marL="7620" marR="7620" marT="7620" marB="0" anchor="b">
                    <a:lnL>
                      <a:noFill/>
                    </a:lnL>
                    <a:lnR>
                      <a:noFill/>
                    </a:lnR>
                    <a:lnT>
                      <a:noFill/>
                    </a:lnT>
                    <a:lnB>
                      <a:noFill/>
                    </a:lnB>
                    <a:noFill/>
                  </a:tcPr>
                </a:tc>
                <a:extLst>
                  <a:ext uri="{0D108BD9-81ED-4DB2-BD59-A6C34878D82A}">
                    <a16:rowId xmlns:a16="http://schemas.microsoft.com/office/drawing/2014/main" val="3021331518"/>
                  </a:ext>
                </a:extLst>
              </a:tr>
            </a:tbl>
          </a:graphicData>
        </a:graphic>
      </p:graphicFrame>
      <p:graphicFrame>
        <p:nvGraphicFramePr>
          <p:cNvPr id="43" name="Table 42">
            <a:extLst>
              <a:ext uri="{FF2B5EF4-FFF2-40B4-BE49-F238E27FC236}">
                <a16:creationId xmlns:a16="http://schemas.microsoft.com/office/drawing/2014/main" id="{C843D830-F633-73C6-A2EE-040790FFF09E}"/>
              </a:ext>
            </a:extLst>
          </p:cNvPr>
          <p:cNvGraphicFramePr>
            <a:graphicFrameLocks noGrp="1"/>
          </p:cNvGraphicFramePr>
          <p:nvPr>
            <p:extLst>
              <p:ext uri="{D42A27DB-BD31-4B8C-83A1-F6EECF244321}">
                <p14:modId xmlns:p14="http://schemas.microsoft.com/office/powerpoint/2010/main" val="3594371270"/>
              </p:ext>
            </p:extLst>
          </p:nvPr>
        </p:nvGraphicFramePr>
        <p:xfrm>
          <a:off x="8289109" y="6181567"/>
          <a:ext cx="799490" cy="466807"/>
        </p:xfrm>
        <a:graphic>
          <a:graphicData uri="http://schemas.openxmlformats.org/drawingml/2006/table">
            <a:tbl>
              <a:tblPr/>
              <a:tblGrid>
                <a:gridCol w="799490">
                  <a:extLst>
                    <a:ext uri="{9D8B030D-6E8A-4147-A177-3AD203B41FA5}">
                      <a16:colId xmlns:a16="http://schemas.microsoft.com/office/drawing/2014/main" val="2086607768"/>
                    </a:ext>
                  </a:extLst>
                </a:gridCol>
              </a:tblGrid>
              <a:tr h="466807">
                <a:tc>
                  <a:txBody>
                    <a:bodyPr/>
                    <a:lstStyle/>
                    <a:p>
                      <a:pPr algn="l" fontAlgn="b">
                        <a:buNone/>
                      </a:pPr>
                      <a:r>
                        <a:rPr lang="en-US" sz="2400" b="1" i="0" u="none" strike="noStrike" dirty="0">
                          <a:solidFill>
                            <a:srgbClr val="E49EDD"/>
                          </a:solidFill>
                          <a:effectLst/>
                          <a:latin typeface="Aptos Narrow" panose="020B0004020202020204" pitchFamily="34" charset="0"/>
                        </a:rPr>
                        <a:t>EAP</a:t>
                      </a:r>
                    </a:p>
                  </a:txBody>
                  <a:tcPr marL="7620" marR="7620" marT="7620" marB="0" anchor="b">
                    <a:lnL>
                      <a:noFill/>
                    </a:lnL>
                    <a:lnR>
                      <a:noFill/>
                    </a:lnR>
                    <a:lnT>
                      <a:noFill/>
                    </a:lnT>
                    <a:lnB>
                      <a:noFill/>
                    </a:lnB>
                    <a:noFill/>
                  </a:tcPr>
                </a:tc>
                <a:extLst>
                  <a:ext uri="{0D108BD9-81ED-4DB2-BD59-A6C34878D82A}">
                    <a16:rowId xmlns:a16="http://schemas.microsoft.com/office/drawing/2014/main" val="3288638969"/>
                  </a:ext>
                </a:extLst>
              </a:tr>
            </a:tbl>
          </a:graphicData>
        </a:graphic>
      </p:graphicFrame>
      <p:graphicFrame>
        <p:nvGraphicFramePr>
          <p:cNvPr id="44" name="Table 43">
            <a:extLst>
              <a:ext uri="{FF2B5EF4-FFF2-40B4-BE49-F238E27FC236}">
                <a16:creationId xmlns:a16="http://schemas.microsoft.com/office/drawing/2014/main" id="{E35BAFBB-60EE-35F5-6AE3-263EEA0D9A8E}"/>
              </a:ext>
            </a:extLst>
          </p:cNvPr>
          <p:cNvGraphicFramePr>
            <a:graphicFrameLocks noGrp="1"/>
          </p:cNvGraphicFramePr>
          <p:nvPr>
            <p:extLst>
              <p:ext uri="{D42A27DB-BD31-4B8C-83A1-F6EECF244321}">
                <p14:modId xmlns:p14="http://schemas.microsoft.com/office/powerpoint/2010/main" val="955271635"/>
              </p:ext>
            </p:extLst>
          </p:nvPr>
        </p:nvGraphicFramePr>
        <p:xfrm>
          <a:off x="10767332" y="1903408"/>
          <a:ext cx="2243733" cy="739140"/>
        </p:xfrm>
        <a:graphic>
          <a:graphicData uri="http://schemas.openxmlformats.org/drawingml/2006/table">
            <a:tbl>
              <a:tblPr/>
              <a:tblGrid>
                <a:gridCol w="2243733">
                  <a:extLst>
                    <a:ext uri="{9D8B030D-6E8A-4147-A177-3AD203B41FA5}">
                      <a16:colId xmlns:a16="http://schemas.microsoft.com/office/drawing/2014/main" val="3840149087"/>
                    </a:ext>
                  </a:extLst>
                </a:gridCol>
              </a:tblGrid>
              <a:tr h="396240">
                <a:tc>
                  <a:txBody>
                    <a:bodyPr/>
                    <a:lstStyle/>
                    <a:p>
                      <a:pPr algn="l" fontAlgn="b">
                        <a:buNone/>
                      </a:pPr>
                      <a:r>
                        <a:rPr lang="en-US" sz="2400" b="1" i="0" u="none" strike="noStrike" dirty="0">
                          <a:solidFill>
                            <a:srgbClr val="E49EDD"/>
                          </a:solidFill>
                          <a:effectLst/>
                          <a:latin typeface="Aptos Narrow" panose="020B0004020202020204" pitchFamily="34" charset="0"/>
                        </a:rPr>
                        <a:t>Counseling and Therapy Services</a:t>
                      </a:r>
                    </a:p>
                  </a:txBody>
                  <a:tcPr marL="7620" marR="7620" marT="7620" marB="0" anchor="b">
                    <a:lnL>
                      <a:noFill/>
                    </a:lnL>
                    <a:lnR>
                      <a:noFill/>
                    </a:lnR>
                    <a:lnT>
                      <a:noFill/>
                    </a:lnT>
                    <a:lnB>
                      <a:noFill/>
                    </a:lnB>
                    <a:noFill/>
                  </a:tcPr>
                </a:tc>
                <a:extLst>
                  <a:ext uri="{0D108BD9-81ED-4DB2-BD59-A6C34878D82A}">
                    <a16:rowId xmlns:a16="http://schemas.microsoft.com/office/drawing/2014/main" val="2037337159"/>
                  </a:ext>
                </a:extLst>
              </a:tr>
            </a:tbl>
          </a:graphicData>
        </a:graphic>
      </p:graphicFrame>
      <p:graphicFrame>
        <p:nvGraphicFramePr>
          <p:cNvPr id="45" name="Table 44">
            <a:extLst>
              <a:ext uri="{FF2B5EF4-FFF2-40B4-BE49-F238E27FC236}">
                <a16:creationId xmlns:a16="http://schemas.microsoft.com/office/drawing/2014/main" id="{862EE522-9B72-857E-426B-DF62831E6F9D}"/>
              </a:ext>
            </a:extLst>
          </p:cNvPr>
          <p:cNvGraphicFramePr>
            <a:graphicFrameLocks noGrp="1"/>
          </p:cNvGraphicFramePr>
          <p:nvPr>
            <p:extLst>
              <p:ext uri="{D42A27DB-BD31-4B8C-83A1-F6EECF244321}">
                <p14:modId xmlns:p14="http://schemas.microsoft.com/office/powerpoint/2010/main" val="2546795515"/>
              </p:ext>
            </p:extLst>
          </p:nvPr>
        </p:nvGraphicFramePr>
        <p:xfrm>
          <a:off x="7780600" y="7035807"/>
          <a:ext cx="1440161" cy="739140"/>
        </p:xfrm>
        <a:graphic>
          <a:graphicData uri="http://schemas.openxmlformats.org/drawingml/2006/table">
            <a:tbl>
              <a:tblPr/>
              <a:tblGrid>
                <a:gridCol w="1440161">
                  <a:extLst>
                    <a:ext uri="{9D8B030D-6E8A-4147-A177-3AD203B41FA5}">
                      <a16:colId xmlns:a16="http://schemas.microsoft.com/office/drawing/2014/main" val="2353451177"/>
                    </a:ext>
                  </a:extLst>
                </a:gridCol>
              </a:tblGrid>
              <a:tr h="396240">
                <a:tc>
                  <a:txBody>
                    <a:bodyPr/>
                    <a:lstStyle/>
                    <a:p>
                      <a:pPr algn="l" fontAlgn="b">
                        <a:buNone/>
                      </a:pPr>
                      <a:r>
                        <a:rPr lang="en-US" sz="2400" b="1" i="0" u="none" strike="noStrike" dirty="0">
                          <a:solidFill>
                            <a:srgbClr val="FF0000"/>
                          </a:solidFill>
                          <a:effectLst/>
                          <a:latin typeface="Aptos Narrow" panose="020B0004020202020204" pitchFamily="34" charset="0"/>
                        </a:rPr>
                        <a:t>Eliminate call</a:t>
                      </a:r>
                    </a:p>
                  </a:txBody>
                  <a:tcPr marL="7620" marR="7620" marT="7620" marB="0" anchor="b">
                    <a:lnL>
                      <a:noFill/>
                    </a:lnL>
                    <a:lnR>
                      <a:noFill/>
                    </a:lnR>
                    <a:lnT>
                      <a:noFill/>
                    </a:lnT>
                    <a:lnB>
                      <a:noFill/>
                    </a:lnB>
                    <a:noFill/>
                  </a:tcPr>
                </a:tc>
                <a:extLst>
                  <a:ext uri="{0D108BD9-81ED-4DB2-BD59-A6C34878D82A}">
                    <a16:rowId xmlns:a16="http://schemas.microsoft.com/office/drawing/2014/main" val="1740347642"/>
                  </a:ext>
                </a:extLst>
              </a:tr>
            </a:tbl>
          </a:graphicData>
        </a:graphic>
      </p:graphicFrame>
      <p:graphicFrame>
        <p:nvGraphicFramePr>
          <p:cNvPr id="46" name="Table 45">
            <a:extLst>
              <a:ext uri="{FF2B5EF4-FFF2-40B4-BE49-F238E27FC236}">
                <a16:creationId xmlns:a16="http://schemas.microsoft.com/office/drawing/2014/main" id="{4AA61C81-C674-AF07-B684-D2AD0FB5F648}"/>
              </a:ext>
            </a:extLst>
          </p:cNvPr>
          <p:cNvGraphicFramePr>
            <a:graphicFrameLocks noGrp="1"/>
          </p:cNvGraphicFramePr>
          <p:nvPr>
            <p:extLst>
              <p:ext uri="{D42A27DB-BD31-4B8C-83A1-F6EECF244321}">
                <p14:modId xmlns:p14="http://schemas.microsoft.com/office/powerpoint/2010/main" val="1191043012"/>
              </p:ext>
            </p:extLst>
          </p:nvPr>
        </p:nvGraphicFramePr>
        <p:xfrm>
          <a:off x="13919813" y="1533838"/>
          <a:ext cx="1968438" cy="739140"/>
        </p:xfrm>
        <a:graphic>
          <a:graphicData uri="http://schemas.openxmlformats.org/drawingml/2006/table">
            <a:tbl>
              <a:tblPr/>
              <a:tblGrid>
                <a:gridCol w="1968438">
                  <a:extLst>
                    <a:ext uri="{9D8B030D-6E8A-4147-A177-3AD203B41FA5}">
                      <a16:colId xmlns:a16="http://schemas.microsoft.com/office/drawing/2014/main" val="735833089"/>
                    </a:ext>
                  </a:extLst>
                </a:gridCol>
              </a:tblGrid>
              <a:tr h="396240">
                <a:tc>
                  <a:txBody>
                    <a:bodyPr/>
                    <a:lstStyle/>
                    <a:p>
                      <a:pPr algn="l" fontAlgn="b">
                        <a:buNone/>
                      </a:pPr>
                      <a:r>
                        <a:rPr lang="en-US" sz="2400" b="1" i="0" u="none" strike="noStrike" dirty="0">
                          <a:solidFill>
                            <a:srgbClr val="FF0000"/>
                          </a:solidFill>
                          <a:effectLst/>
                          <a:latin typeface="Aptos Narrow" panose="020B0004020202020204" pitchFamily="34" charset="0"/>
                        </a:rPr>
                        <a:t>Establish Call Teams</a:t>
                      </a:r>
                    </a:p>
                  </a:txBody>
                  <a:tcPr marL="7620" marR="7620" marT="7620" marB="0" anchor="b">
                    <a:lnL>
                      <a:noFill/>
                    </a:lnL>
                    <a:lnR>
                      <a:noFill/>
                    </a:lnR>
                    <a:lnT>
                      <a:noFill/>
                    </a:lnT>
                    <a:lnB>
                      <a:noFill/>
                    </a:lnB>
                    <a:noFill/>
                  </a:tcPr>
                </a:tc>
                <a:extLst>
                  <a:ext uri="{0D108BD9-81ED-4DB2-BD59-A6C34878D82A}">
                    <a16:rowId xmlns:a16="http://schemas.microsoft.com/office/drawing/2014/main" val="1270118133"/>
                  </a:ext>
                </a:extLst>
              </a:tr>
            </a:tbl>
          </a:graphicData>
        </a:graphic>
      </p:graphicFrame>
      <p:graphicFrame>
        <p:nvGraphicFramePr>
          <p:cNvPr id="48" name="Table 47">
            <a:extLst>
              <a:ext uri="{FF2B5EF4-FFF2-40B4-BE49-F238E27FC236}">
                <a16:creationId xmlns:a16="http://schemas.microsoft.com/office/drawing/2014/main" id="{70E99367-F0BE-B3EB-727D-3E2E35241141}"/>
              </a:ext>
            </a:extLst>
          </p:cNvPr>
          <p:cNvGraphicFramePr>
            <a:graphicFrameLocks noGrp="1"/>
          </p:cNvGraphicFramePr>
          <p:nvPr>
            <p:extLst>
              <p:ext uri="{D42A27DB-BD31-4B8C-83A1-F6EECF244321}">
                <p14:modId xmlns:p14="http://schemas.microsoft.com/office/powerpoint/2010/main" val="4255441622"/>
              </p:ext>
            </p:extLst>
          </p:nvPr>
        </p:nvGraphicFramePr>
        <p:xfrm>
          <a:off x="5955399" y="8854542"/>
          <a:ext cx="2367385" cy="834537"/>
        </p:xfrm>
        <a:graphic>
          <a:graphicData uri="http://schemas.openxmlformats.org/drawingml/2006/table">
            <a:tbl>
              <a:tblPr/>
              <a:tblGrid>
                <a:gridCol w="2367385">
                  <a:extLst>
                    <a:ext uri="{9D8B030D-6E8A-4147-A177-3AD203B41FA5}">
                      <a16:colId xmlns:a16="http://schemas.microsoft.com/office/drawing/2014/main" val="3099032981"/>
                    </a:ext>
                  </a:extLst>
                </a:gridCol>
              </a:tblGrid>
              <a:tr h="834537">
                <a:tc>
                  <a:txBody>
                    <a:bodyPr/>
                    <a:lstStyle/>
                    <a:p>
                      <a:pPr algn="l" fontAlgn="b">
                        <a:buNone/>
                      </a:pPr>
                      <a:r>
                        <a:rPr lang="en-US" sz="2400" b="1" i="0" u="none" strike="noStrike" dirty="0">
                          <a:solidFill>
                            <a:srgbClr val="000000"/>
                          </a:solidFill>
                          <a:effectLst/>
                          <a:latin typeface="Aptos Narrow" panose="020B0004020202020204" pitchFamily="34" charset="0"/>
                        </a:rPr>
                        <a:t>Tiered System for Pay</a:t>
                      </a:r>
                    </a:p>
                  </a:txBody>
                  <a:tcPr marL="3365" marR="3365" marT="3365" marB="0" anchor="b">
                    <a:lnL>
                      <a:noFill/>
                    </a:lnL>
                    <a:lnR>
                      <a:noFill/>
                    </a:lnR>
                    <a:lnT>
                      <a:noFill/>
                    </a:lnT>
                    <a:lnB>
                      <a:noFill/>
                    </a:lnB>
                    <a:noFill/>
                  </a:tcPr>
                </a:tc>
                <a:extLst>
                  <a:ext uri="{0D108BD9-81ED-4DB2-BD59-A6C34878D82A}">
                    <a16:rowId xmlns:a16="http://schemas.microsoft.com/office/drawing/2014/main" val="718893666"/>
                  </a:ext>
                </a:extLst>
              </a:tr>
            </a:tbl>
          </a:graphicData>
        </a:graphic>
      </p:graphicFrame>
      <p:graphicFrame>
        <p:nvGraphicFramePr>
          <p:cNvPr id="49" name="Table 48">
            <a:extLst>
              <a:ext uri="{FF2B5EF4-FFF2-40B4-BE49-F238E27FC236}">
                <a16:creationId xmlns:a16="http://schemas.microsoft.com/office/drawing/2014/main" id="{D07148A1-5193-5F94-F7EC-D03D5D8466CF}"/>
              </a:ext>
            </a:extLst>
          </p:cNvPr>
          <p:cNvGraphicFramePr>
            <a:graphicFrameLocks noGrp="1"/>
          </p:cNvGraphicFramePr>
          <p:nvPr>
            <p:extLst>
              <p:ext uri="{D42A27DB-BD31-4B8C-83A1-F6EECF244321}">
                <p14:modId xmlns:p14="http://schemas.microsoft.com/office/powerpoint/2010/main" val="3895810403"/>
              </p:ext>
            </p:extLst>
          </p:nvPr>
        </p:nvGraphicFramePr>
        <p:xfrm>
          <a:off x="5809421" y="390108"/>
          <a:ext cx="2113205" cy="1541304"/>
        </p:xfrm>
        <a:graphic>
          <a:graphicData uri="http://schemas.openxmlformats.org/drawingml/2006/table">
            <a:tbl>
              <a:tblPr/>
              <a:tblGrid>
                <a:gridCol w="2113205">
                  <a:extLst>
                    <a:ext uri="{9D8B030D-6E8A-4147-A177-3AD203B41FA5}">
                      <a16:colId xmlns:a16="http://schemas.microsoft.com/office/drawing/2014/main" val="2678729810"/>
                    </a:ext>
                  </a:extLst>
                </a:gridCol>
              </a:tblGrid>
              <a:tr h="1541304">
                <a:tc>
                  <a:txBody>
                    <a:bodyPr/>
                    <a:lstStyle/>
                    <a:p>
                      <a:pPr algn="l" fontAlgn="b">
                        <a:buNone/>
                      </a:pPr>
                      <a:r>
                        <a:rPr lang="en-US" sz="2400" b="1" i="0" u="none" strike="noStrike" dirty="0">
                          <a:solidFill>
                            <a:srgbClr val="0070C0"/>
                          </a:solidFill>
                          <a:effectLst/>
                          <a:latin typeface="Aptos Narrow" panose="020B0004020202020204" pitchFamily="34" charset="0"/>
                        </a:rPr>
                        <a:t>Monthly town hall meetings to speak with leadership</a:t>
                      </a:r>
                    </a:p>
                  </a:txBody>
                  <a:tcPr marL="6725" marR="6725" marT="6725" marB="0" anchor="b">
                    <a:lnL>
                      <a:noFill/>
                    </a:lnL>
                    <a:lnR>
                      <a:noFill/>
                    </a:lnR>
                    <a:lnT>
                      <a:noFill/>
                    </a:lnT>
                    <a:lnB>
                      <a:noFill/>
                    </a:lnB>
                    <a:noFill/>
                  </a:tcPr>
                </a:tc>
                <a:extLst>
                  <a:ext uri="{0D108BD9-81ED-4DB2-BD59-A6C34878D82A}">
                    <a16:rowId xmlns:a16="http://schemas.microsoft.com/office/drawing/2014/main" val="3359627135"/>
                  </a:ext>
                </a:extLst>
              </a:tr>
            </a:tbl>
          </a:graphicData>
        </a:graphic>
      </p:graphicFrame>
      <p:graphicFrame>
        <p:nvGraphicFramePr>
          <p:cNvPr id="50" name="Table 49">
            <a:extLst>
              <a:ext uri="{FF2B5EF4-FFF2-40B4-BE49-F238E27FC236}">
                <a16:creationId xmlns:a16="http://schemas.microsoft.com/office/drawing/2014/main" id="{E8BA0A76-49DA-0EA4-E60B-D66933BC6E15}"/>
              </a:ext>
            </a:extLst>
          </p:cNvPr>
          <p:cNvGraphicFramePr>
            <a:graphicFrameLocks noGrp="1"/>
          </p:cNvGraphicFramePr>
          <p:nvPr>
            <p:extLst>
              <p:ext uri="{D42A27DB-BD31-4B8C-83A1-F6EECF244321}">
                <p14:modId xmlns:p14="http://schemas.microsoft.com/office/powerpoint/2010/main" val="142018540"/>
              </p:ext>
            </p:extLst>
          </p:nvPr>
        </p:nvGraphicFramePr>
        <p:xfrm>
          <a:off x="1456332" y="613886"/>
          <a:ext cx="1905000" cy="739140"/>
        </p:xfrm>
        <a:graphic>
          <a:graphicData uri="http://schemas.openxmlformats.org/drawingml/2006/table">
            <a:tbl>
              <a:tblPr/>
              <a:tblGrid>
                <a:gridCol w="1905000">
                  <a:extLst>
                    <a:ext uri="{9D8B030D-6E8A-4147-A177-3AD203B41FA5}">
                      <a16:colId xmlns:a16="http://schemas.microsoft.com/office/drawing/2014/main" val="3261830590"/>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1:1 meetings with staff</a:t>
                      </a:r>
                    </a:p>
                  </a:txBody>
                  <a:tcPr marL="7620" marR="7620" marT="7620" marB="0" anchor="b">
                    <a:lnL>
                      <a:noFill/>
                    </a:lnL>
                    <a:lnR>
                      <a:noFill/>
                    </a:lnR>
                    <a:lnT>
                      <a:noFill/>
                    </a:lnT>
                    <a:lnB>
                      <a:noFill/>
                    </a:lnB>
                    <a:noFill/>
                  </a:tcPr>
                </a:tc>
                <a:extLst>
                  <a:ext uri="{0D108BD9-81ED-4DB2-BD59-A6C34878D82A}">
                    <a16:rowId xmlns:a16="http://schemas.microsoft.com/office/drawing/2014/main" val="1211286580"/>
                  </a:ext>
                </a:extLst>
              </a:tr>
            </a:tbl>
          </a:graphicData>
        </a:graphic>
      </p:graphicFrame>
      <p:graphicFrame>
        <p:nvGraphicFramePr>
          <p:cNvPr id="51" name="Table 50">
            <a:extLst>
              <a:ext uri="{FF2B5EF4-FFF2-40B4-BE49-F238E27FC236}">
                <a16:creationId xmlns:a16="http://schemas.microsoft.com/office/drawing/2014/main" id="{DD0CAF92-1253-9694-EA09-ADD924249858}"/>
              </a:ext>
            </a:extLst>
          </p:cNvPr>
          <p:cNvGraphicFramePr>
            <a:graphicFrameLocks noGrp="1"/>
          </p:cNvGraphicFramePr>
          <p:nvPr>
            <p:extLst>
              <p:ext uri="{D42A27DB-BD31-4B8C-83A1-F6EECF244321}">
                <p14:modId xmlns:p14="http://schemas.microsoft.com/office/powerpoint/2010/main" val="1227754702"/>
              </p:ext>
            </p:extLst>
          </p:nvPr>
        </p:nvGraphicFramePr>
        <p:xfrm>
          <a:off x="486694" y="1676924"/>
          <a:ext cx="1415843" cy="739140"/>
        </p:xfrm>
        <a:graphic>
          <a:graphicData uri="http://schemas.openxmlformats.org/drawingml/2006/table">
            <a:tbl>
              <a:tblPr/>
              <a:tblGrid>
                <a:gridCol w="1415843">
                  <a:extLst>
                    <a:ext uri="{9D8B030D-6E8A-4147-A177-3AD203B41FA5}">
                      <a16:colId xmlns:a16="http://schemas.microsoft.com/office/drawing/2014/main" val="2301688882"/>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Daily staff rounding</a:t>
                      </a:r>
                    </a:p>
                  </a:txBody>
                  <a:tcPr marL="7620" marR="7620" marT="7620" marB="0" anchor="b">
                    <a:lnL>
                      <a:noFill/>
                    </a:lnL>
                    <a:lnR>
                      <a:noFill/>
                    </a:lnR>
                    <a:lnT>
                      <a:noFill/>
                    </a:lnT>
                    <a:lnB>
                      <a:noFill/>
                    </a:lnB>
                    <a:noFill/>
                  </a:tcPr>
                </a:tc>
                <a:extLst>
                  <a:ext uri="{0D108BD9-81ED-4DB2-BD59-A6C34878D82A}">
                    <a16:rowId xmlns:a16="http://schemas.microsoft.com/office/drawing/2014/main" val="1344186514"/>
                  </a:ext>
                </a:extLst>
              </a:tr>
            </a:tbl>
          </a:graphicData>
        </a:graphic>
      </p:graphicFrame>
      <p:graphicFrame>
        <p:nvGraphicFramePr>
          <p:cNvPr id="52" name="Table 51">
            <a:extLst>
              <a:ext uri="{FF2B5EF4-FFF2-40B4-BE49-F238E27FC236}">
                <a16:creationId xmlns:a16="http://schemas.microsoft.com/office/drawing/2014/main" id="{E6E38D81-1D3B-6DEC-B54C-C371B5C68931}"/>
              </a:ext>
            </a:extLst>
          </p:cNvPr>
          <p:cNvGraphicFramePr>
            <a:graphicFrameLocks noGrp="1"/>
          </p:cNvGraphicFramePr>
          <p:nvPr>
            <p:extLst>
              <p:ext uri="{D42A27DB-BD31-4B8C-83A1-F6EECF244321}">
                <p14:modId xmlns:p14="http://schemas.microsoft.com/office/powerpoint/2010/main" val="2828450152"/>
              </p:ext>
            </p:extLst>
          </p:nvPr>
        </p:nvGraphicFramePr>
        <p:xfrm>
          <a:off x="334621" y="7960331"/>
          <a:ext cx="1696025" cy="739140"/>
        </p:xfrm>
        <a:graphic>
          <a:graphicData uri="http://schemas.openxmlformats.org/drawingml/2006/table">
            <a:tbl>
              <a:tblPr/>
              <a:tblGrid>
                <a:gridCol w="1696025">
                  <a:extLst>
                    <a:ext uri="{9D8B030D-6E8A-4147-A177-3AD203B41FA5}">
                      <a16:colId xmlns:a16="http://schemas.microsoft.com/office/drawing/2014/main" val="50068019"/>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Staff celebrations</a:t>
                      </a:r>
                    </a:p>
                  </a:txBody>
                  <a:tcPr marL="7620" marR="7620" marT="7620" marB="0" anchor="b">
                    <a:lnL>
                      <a:noFill/>
                    </a:lnL>
                    <a:lnR>
                      <a:noFill/>
                    </a:lnR>
                    <a:lnT>
                      <a:noFill/>
                    </a:lnT>
                    <a:lnB>
                      <a:noFill/>
                    </a:lnB>
                    <a:noFill/>
                  </a:tcPr>
                </a:tc>
                <a:extLst>
                  <a:ext uri="{0D108BD9-81ED-4DB2-BD59-A6C34878D82A}">
                    <a16:rowId xmlns:a16="http://schemas.microsoft.com/office/drawing/2014/main" val="2882746895"/>
                  </a:ext>
                </a:extLst>
              </a:tr>
            </a:tbl>
          </a:graphicData>
        </a:graphic>
      </p:graphicFrame>
      <p:graphicFrame>
        <p:nvGraphicFramePr>
          <p:cNvPr id="53" name="Table 52">
            <a:extLst>
              <a:ext uri="{FF2B5EF4-FFF2-40B4-BE49-F238E27FC236}">
                <a16:creationId xmlns:a16="http://schemas.microsoft.com/office/drawing/2014/main" id="{48DFDC3A-E901-5F4C-4ECE-DE3BC5FF09F9}"/>
              </a:ext>
            </a:extLst>
          </p:cNvPr>
          <p:cNvGraphicFramePr>
            <a:graphicFrameLocks noGrp="1"/>
          </p:cNvGraphicFramePr>
          <p:nvPr>
            <p:extLst>
              <p:ext uri="{D42A27DB-BD31-4B8C-83A1-F6EECF244321}">
                <p14:modId xmlns:p14="http://schemas.microsoft.com/office/powerpoint/2010/main" val="3265871068"/>
              </p:ext>
            </p:extLst>
          </p:nvPr>
        </p:nvGraphicFramePr>
        <p:xfrm>
          <a:off x="7060318" y="8159685"/>
          <a:ext cx="1696025" cy="739140"/>
        </p:xfrm>
        <a:graphic>
          <a:graphicData uri="http://schemas.openxmlformats.org/drawingml/2006/table">
            <a:tbl>
              <a:tblPr/>
              <a:tblGrid>
                <a:gridCol w="1696025">
                  <a:extLst>
                    <a:ext uri="{9D8B030D-6E8A-4147-A177-3AD203B41FA5}">
                      <a16:colId xmlns:a16="http://schemas.microsoft.com/office/drawing/2014/main" val="3055022949"/>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Reverse mentorships</a:t>
                      </a:r>
                    </a:p>
                  </a:txBody>
                  <a:tcPr marL="7620" marR="7620" marT="7620" marB="0" anchor="b">
                    <a:lnL>
                      <a:noFill/>
                    </a:lnL>
                    <a:lnR>
                      <a:noFill/>
                    </a:lnR>
                    <a:lnT>
                      <a:noFill/>
                    </a:lnT>
                    <a:lnB>
                      <a:noFill/>
                    </a:lnB>
                    <a:noFill/>
                  </a:tcPr>
                </a:tc>
                <a:extLst>
                  <a:ext uri="{0D108BD9-81ED-4DB2-BD59-A6C34878D82A}">
                    <a16:rowId xmlns:a16="http://schemas.microsoft.com/office/drawing/2014/main" val="1312731659"/>
                  </a:ext>
                </a:extLst>
              </a:tr>
            </a:tbl>
          </a:graphicData>
        </a:graphic>
      </p:graphicFrame>
      <p:sp>
        <p:nvSpPr>
          <p:cNvPr id="54" name="TextBox 53">
            <a:extLst>
              <a:ext uri="{FF2B5EF4-FFF2-40B4-BE49-F238E27FC236}">
                <a16:creationId xmlns:a16="http://schemas.microsoft.com/office/drawing/2014/main" id="{83ECC7BD-534F-9941-1593-E6ACE6248A42}"/>
              </a:ext>
            </a:extLst>
          </p:cNvPr>
          <p:cNvSpPr txBox="1"/>
          <p:nvPr/>
        </p:nvSpPr>
        <p:spPr>
          <a:xfrm>
            <a:off x="11530678" y="323677"/>
            <a:ext cx="5382974" cy="1077218"/>
          </a:xfrm>
          <a:prstGeom prst="rect">
            <a:avLst/>
          </a:prstGeom>
          <a:noFill/>
        </p:spPr>
        <p:txBody>
          <a:bodyPr wrap="square" rtlCol="0">
            <a:spAutoFit/>
          </a:bodyPr>
          <a:lstStyle/>
          <a:p>
            <a:r>
              <a:rPr lang="en-US" sz="3200" b="1" u="sng" dirty="0"/>
              <a:t>Proposed Retention Activities</a:t>
            </a:r>
            <a:r>
              <a:rPr lang="en-US" sz="3200" baseline="30000" dirty="0"/>
              <a:t>3,5-8</a:t>
            </a:r>
            <a:endParaRPr lang="en-US" sz="3200" b="1" u="sng" dirty="0"/>
          </a:p>
        </p:txBody>
      </p:sp>
      <p:sp>
        <p:nvSpPr>
          <p:cNvPr id="55" name="TextBox 54">
            <a:extLst>
              <a:ext uri="{FF2B5EF4-FFF2-40B4-BE49-F238E27FC236}">
                <a16:creationId xmlns:a16="http://schemas.microsoft.com/office/drawing/2014/main" id="{2C3CAE7E-1368-913C-7F69-F7D6BDAD8170}"/>
              </a:ext>
            </a:extLst>
          </p:cNvPr>
          <p:cNvSpPr txBox="1"/>
          <p:nvPr/>
        </p:nvSpPr>
        <p:spPr>
          <a:xfrm>
            <a:off x="10142306" y="6059355"/>
            <a:ext cx="3649893" cy="461665"/>
          </a:xfrm>
          <a:prstGeom prst="rect">
            <a:avLst/>
          </a:prstGeom>
          <a:noFill/>
        </p:spPr>
        <p:txBody>
          <a:bodyPr wrap="square" rtlCol="0">
            <a:spAutoFit/>
          </a:bodyPr>
          <a:lstStyle/>
          <a:p>
            <a:r>
              <a:rPr lang="en-US" sz="2400" b="1" u="sng" dirty="0"/>
              <a:t>Organizational Level Focus</a:t>
            </a:r>
          </a:p>
        </p:txBody>
      </p:sp>
      <p:sp>
        <p:nvSpPr>
          <p:cNvPr id="56" name="TextBox 55">
            <a:extLst>
              <a:ext uri="{FF2B5EF4-FFF2-40B4-BE49-F238E27FC236}">
                <a16:creationId xmlns:a16="http://schemas.microsoft.com/office/drawing/2014/main" id="{AFEFDD4F-438C-2312-3779-5AC51D9E4C7D}"/>
              </a:ext>
            </a:extLst>
          </p:cNvPr>
          <p:cNvSpPr txBox="1"/>
          <p:nvPr/>
        </p:nvSpPr>
        <p:spPr>
          <a:xfrm>
            <a:off x="14611117" y="6607917"/>
            <a:ext cx="3649893" cy="461665"/>
          </a:xfrm>
          <a:prstGeom prst="rect">
            <a:avLst/>
          </a:prstGeom>
          <a:noFill/>
        </p:spPr>
        <p:txBody>
          <a:bodyPr wrap="square" rtlCol="0">
            <a:spAutoFit/>
          </a:bodyPr>
          <a:lstStyle/>
          <a:p>
            <a:r>
              <a:rPr lang="en-US" sz="2400" b="1" u="sng" dirty="0"/>
              <a:t>Staff Level Focus</a:t>
            </a:r>
          </a:p>
        </p:txBody>
      </p:sp>
    </p:spTree>
    <p:extLst>
      <p:ext uri="{BB962C8B-B14F-4D97-AF65-F5344CB8AC3E}">
        <p14:creationId xmlns:p14="http://schemas.microsoft.com/office/powerpoint/2010/main" val="681977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2D7E9-D286-C50C-2C55-A30BAA5786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D8DFE6-D276-02AD-58BF-64E25B4C0F16}"/>
              </a:ext>
            </a:extLst>
          </p:cNvPr>
          <p:cNvSpPr/>
          <p:nvPr/>
        </p:nvSpPr>
        <p:spPr>
          <a:xfrm>
            <a:off x="1394920" y="1871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8EDA1F3-A154-C6C5-4DF0-EBF2856A2A1F}"/>
              </a:ext>
            </a:extLst>
          </p:cNvPr>
          <p:cNvSpPr/>
          <p:nvPr/>
        </p:nvSpPr>
        <p:spPr>
          <a:xfrm>
            <a:off x="2057472" y="1871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C54ECB8B-A107-D0FC-3FEA-3CE39BC429A1}"/>
              </a:ext>
            </a:extLst>
          </p:cNvPr>
          <p:cNvGrpSpPr/>
          <p:nvPr/>
        </p:nvGrpSpPr>
        <p:grpSpPr>
          <a:xfrm>
            <a:off x="0" y="4038600"/>
            <a:ext cx="18288000" cy="7696881"/>
            <a:chOff x="0" y="0"/>
            <a:chExt cx="4816593" cy="2027162"/>
          </a:xfrm>
        </p:grpSpPr>
        <p:sp>
          <p:nvSpPr>
            <p:cNvPr id="5" name="Freeform 5">
              <a:extLst>
                <a:ext uri="{FF2B5EF4-FFF2-40B4-BE49-F238E27FC236}">
                  <a16:creationId xmlns:a16="http://schemas.microsoft.com/office/drawing/2014/main" id="{88F416B3-A6F2-B3C3-B0DC-374F2E751C96}"/>
                </a:ext>
              </a:extLst>
            </p:cNvPr>
            <p:cNvSpPr/>
            <p:nvPr/>
          </p:nvSpPr>
          <p:spPr>
            <a:xfrm>
              <a:off x="0" y="0"/>
              <a:ext cx="4816592" cy="2027162"/>
            </a:xfrm>
            <a:custGeom>
              <a:avLst/>
              <a:gdLst/>
              <a:ahLst/>
              <a:cxnLst/>
              <a:rect l="l" t="t" r="r" b="b"/>
              <a:pathLst>
                <a:path w="4816592" h="2027162">
                  <a:moveTo>
                    <a:pt x="67733" y="0"/>
                  </a:moveTo>
                  <a:lnTo>
                    <a:pt x="4748859" y="0"/>
                  </a:lnTo>
                  <a:cubicBezTo>
                    <a:pt x="4766823" y="0"/>
                    <a:pt x="4784051" y="7136"/>
                    <a:pt x="4796754" y="19839"/>
                  </a:cubicBezTo>
                  <a:cubicBezTo>
                    <a:pt x="4809456" y="32541"/>
                    <a:pt x="4816592" y="49769"/>
                    <a:pt x="4816592" y="67733"/>
                  </a:cubicBezTo>
                  <a:lnTo>
                    <a:pt x="4816592" y="1959429"/>
                  </a:lnTo>
                  <a:cubicBezTo>
                    <a:pt x="4816592" y="1977393"/>
                    <a:pt x="4809456" y="1994621"/>
                    <a:pt x="4796754" y="2007323"/>
                  </a:cubicBezTo>
                  <a:cubicBezTo>
                    <a:pt x="4784051" y="2020026"/>
                    <a:pt x="4766823" y="2027162"/>
                    <a:pt x="4748859" y="2027162"/>
                  </a:cubicBezTo>
                  <a:lnTo>
                    <a:pt x="67733" y="2027162"/>
                  </a:lnTo>
                  <a:cubicBezTo>
                    <a:pt x="49769" y="2027162"/>
                    <a:pt x="32541" y="2020026"/>
                    <a:pt x="19839" y="2007323"/>
                  </a:cubicBezTo>
                  <a:cubicBezTo>
                    <a:pt x="7136" y="1994621"/>
                    <a:pt x="0" y="1977393"/>
                    <a:pt x="0" y="1959429"/>
                  </a:cubicBezTo>
                  <a:lnTo>
                    <a:pt x="0" y="67733"/>
                  </a:lnTo>
                  <a:cubicBezTo>
                    <a:pt x="0" y="49769"/>
                    <a:pt x="7136" y="32541"/>
                    <a:pt x="19839" y="19839"/>
                  </a:cubicBezTo>
                  <a:cubicBezTo>
                    <a:pt x="32541" y="7136"/>
                    <a:pt x="49769" y="0"/>
                    <a:pt x="67733" y="0"/>
                  </a:cubicBezTo>
                  <a:close/>
                </a:path>
              </a:pathLst>
            </a:custGeom>
            <a:solidFill>
              <a:srgbClr val="57A3BB"/>
            </a:solidFill>
          </p:spPr>
          <p:txBody>
            <a:bodyPr/>
            <a:lstStyle/>
            <a:p>
              <a:endParaRPr lang="en-US"/>
            </a:p>
          </p:txBody>
        </p:sp>
        <p:sp>
          <p:nvSpPr>
            <p:cNvPr id="6" name="TextBox 6">
              <a:extLst>
                <a:ext uri="{FF2B5EF4-FFF2-40B4-BE49-F238E27FC236}">
                  <a16:creationId xmlns:a16="http://schemas.microsoft.com/office/drawing/2014/main" id="{9A224AA2-FDCD-F7E7-3DF7-45287E1CA0A6}"/>
                </a:ext>
              </a:extLst>
            </p:cNvPr>
            <p:cNvSpPr txBox="1"/>
            <p:nvPr/>
          </p:nvSpPr>
          <p:spPr>
            <a:xfrm>
              <a:off x="0" y="-38100"/>
              <a:ext cx="4816593" cy="2065262"/>
            </a:xfrm>
            <a:prstGeom prst="rect">
              <a:avLst/>
            </a:prstGeom>
          </p:spPr>
          <p:txBody>
            <a:bodyPr lIns="50800" tIns="50800" rIns="50800" bIns="50800" rtlCol="0" anchor="ctr"/>
            <a:lstStyle/>
            <a:p>
              <a:pPr algn="ctr">
                <a:lnSpc>
                  <a:spcPts val="2659"/>
                </a:lnSpc>
              </a:pPr>
              <a:endParaRPr/>
            </a:p>
          </p:txBody>
        </p:sp>
      </p:grpSp>
      <p:grpSp>
        <p:nvGrpSpPr>
          <p:cNvPr id="19" name="Group 19">
            <a:extLst>
              <a:ext uri="{FF2B5EF4-FFF2-40B4-BE49-F238E27FC236}">
                <a16:creationId xmlns:a16="http://schemas.microsoft.com/office/drawing/2014/main" id="{20089065-0422-3A0C-E833-D7CAAF4B4600}"/>
              </a:ext>
            </a:extLst>
          </p:cNvPr>
          <p:cNvGrpSpPr/>
          <p:nvPr/>
        </p:nvGrpSpPr>
        <p:grpSpPr>
          <a:xfrm>
            <a:off x="2490136" y="660882"/>
            <a:ext cx="39377" cy="39377"/>
            <a:chOff x="0" y="0"/>
            <a:chExt cx="812800" cy="812800"/>
          </a:xfrm>
        </p:grpSpPr>
        <p:sp>
          <p:nvSpPr>
            <p:cNvPr id="20" name="Freeform 20">
              <a:extLst>
                <a:ext uri="{FF2B5EF4-FFF2-40B4-BE49-F238E27FC236}">
                  <a16:creationId xmlns:a16="http://schemas.microsoft.com/office/drawing/2014/main" id="{6CFE96D0-1D89-DEE9-4C64-FD6972CE84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1" name="TextBox 21">
              <a:extLst>
                <a:ext uri="{FF2B5EF4-FFF2-40B4-BE49-F238E27FC236}">
                  <a16:creationId xmlns:a16="http://schemas.microsoft.com/office/drawing/2014/main" id="{4E610B49-D35F-95A3-CF18-AF1469784FBF}"/>
                </a:ext>
              </a:extLst>
            </p:cNvPr>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sp>
        <p:nvSpPr>
          <p:cNvPr id="27" name="AutoShape 27">
            <a:extLst>
              <a:ext uri="{FF2B5EF4-FFF2-40B4-BE49-F238E27FC236}">
                <a16:creationId xmlns:a16="http://schemas.microsoft.com/office/drawing/2014/main" id="{6B51C911-8059-7F74-11BC-A25970FD29CB}"/>
              </a:ext>
            </a:extLst>
          </p:cNvPr>
          <p:cNvSpPr/>
          <p:nvPr/>
        </p:nvSpPr>
        <p:spPr>
          <a:xfrm flipV="1">
            <a:off x="4038601" y="1871480"/>
            <a:ext cx="9906000" cy="0"/>
          </a:xfrm>
          <a:prstGeom prst="line">
            <a:avLst/>
          </a:prstGeom>
          <a:ln w="95250" cap="flat">
            <a:solidFill>
              <a:srgbClr val="57A3BB"/>
            </a:solidFill>
            <a:prstDash val="solid"/>
            <a:headEnd type="none" w="sm" len="sm"/>
            <a:tailEnd type="none" w="sm" len="sm"/>
          </a:ln>
        </p:spPr>
        <p:txBody>
          <a:bodyPr/>
          <a:lstStyle/>
          <a:p>
            <a:endParaRPr lang="en-US" dirty="0"/>
          </a:p>
        </p:txBody>
      </p:sp>
      <p:sp>
        <p:nvSpPr>
          <p:cNvPr id="28" name="TextBox 28">
            <a:extLst>
              <a:ext uri="{FF2B5EF4-FFF2-40B4-BE49-F238E27FC236}">
                <a16:creationId xmlns:a16="http://schemas.microsoft.com/office/drawing/2014/main" id="{DAF73BE9-15F0-E7A9-A666-3C8E568E5EDE}"/>
              </a:ext>
            </a:extLst>
          </p:cNvPr>
          <p:cNvSpPr txBox="1"/>
          <p:nvPr/>
        </p:nvSpPr>
        <p:spPr>
          <a:xfrm>
            <a:off x="4880673" y="552704"/>
            <a:ext cx="8284560" cy="650947"/>
          </a:xfrm>
          <a:prstGeom prst="rect">
            <a:avLst/>
          </a:prstGeom>
        </p:spPr>
        <p:txBody>
          <a:bodyPr wrap="square" lIns="0" tIns="0" rIns="0" bIns="0" rtlCol="0" anchor="t">
            <a:spAutoFit/>
          </a:bodyPr>
          <a:lstStyle/>
          <a:p>
            <a:pPr algn="ctr">
              <a:lnSpc>
                <a:spcPts val="5208"/>
              </a:lnSpc>
            </a:pPr>
            <a:r>
              <a:rPr lang="en-US" sz="4200" b="1" dirty="0">
                <a:solidFill>
                  <a:srgbClr val="2B2B2B"/>
                </a:solidFill>
                <a:latin typeface="Poppins Bold"/>
                <a:ea typeface="Poppins Bold"/>
                <a:cs typeface="Poppins Bold"/>
                <a:sym typeface="Poppins Bold"/>
              </a:rPr>
              <a:t>Let’s Take Another Moment</a:t>
            </a:r>
          </a:p>
        </p:txBody>
      </p:sp>
      <p:sp>
        <p:nvSpPr>
          <p:cNvPr id="11" name="Freeform 11">
            <a:extLst>
              <a:ext uri="{FF2B5EF4-FFF2-40B4-BE49-F238E27FC236}">
                <a16:creationId xmlns:a16="http://schemas.microsoft.com/office/drawing/2014/main" id="{028C6291-0631-14F1-0E18-75B9DB2D9E3D}"/>
              </a:ext>
            </a:extLst>
          </p:cNvPr>
          <p:cNvSpPr/>
          <p:nvPr/>
        </p:nvSpPr>
        <p:spPr>
          <a:xfrm>
            <a:off x="3276600" y="2374871"/>
            <a:ext cx="11887200" cy="8331227"/>
          </a:xfrm>
          <a:custGeom>
            <a:avLst/>
            <a:gdLst/>
            <a:ahLst/>
            <a:cxnLst/>
            <a:rect l="l" t="t" r="r" b="b"/>
            <a:pathLst>
              <a:path w="6446120" h="4302785">
                <a:moveTo>
                  <a:pt x="0" y="0"/>
                </a:moveTo>
                <a:lnTo>
                  <a:pt x="6446119" y="0"/>
                </a:lnTo>
                <a:lnTo>
                  <a:pt x="6446119" y="4302785"/>
                </a:lnTo>
                <a:lnTo>
                  <a:pt x="0" y="4302785"/>
                </a:lnTo>
                <a:lnTo>
                  <a:pt x="0" y="0"/>
                </a:lnTo>
                <a:close/>
              </a:path>
            </a:pathLst>
          </a:custGeom>
          <a:blipFill>
            <a:blip r:embed="rId5"/>
            <a:stretch>
              <a:fillRect/>
            </a:stretch>
          </a:blipFill>
          <a:effectLst>
            <a:softEdge rad="596900"/>
          </a:effectLst>
        </p:spPr>
        <p:txBody>
          <a:bodyPr/>
          <a:lstStyle/>
          <a:p>
            <a:endParaRPr lang="en-US" dirty="0"/>
          </a:p>
        </p:txBody>
      </p:sp>
    </p:spTree>
    <p:extLst>
      <p:ext uri="{BB962C8B-B14F-4D97-AF65-F5344CB8AC3E}">
        <p14:creationId xmlns:p14="http://schemas.microsoft.com/office/powerpoint/2010/main" val="4022449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85"/>
        <p:cNvGrpSpPr/>
        <p:nvPr/>
      </p:nvGrpSpPr>
      <p:grpSpPr>
        <a:xfrm>
          <a:off x="0" y="0"/>
          <a:ext cx="0" cy="0"/>
          <a:chOff x="0" y="0"/>
          <a:chExt cx="0" cy="0"/>
        </a:xfrm>
      </p:grpSpPr>
      <p:sp>
        <p:nvSpPr>
          <p:cNvPr id="486" name="Google Shape;486;p33"/>
          <p:cNvSpPr/>
          <p:nvPr/>
        </p:nvSpPr>
        <p:spPr>
          <a:xfrm>
            <a:off x="0" y="0"/>
            <a:ext cx="18288000" cy="9158286"/>
          </a:xfrm>
          <a:custGeom>
            <a:avLst/>
            <a:gdLst/>
            <a:ahLst/>
            <a:cxnLst/>
            <a:rect l="l" t="t" r="r" b="b"/>
            <a:pathLst>
              <a:path w="12192000" h="6105524" extrusionOk="0">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a:gsLst>
              <a:gs pos="0">
                <a:schemeClr val="accent5"/>
              </a:gs>
              <a:gs pos="10000">
                <a:schemeClr val="accent5"/>
              </a:gs>
              <a:gs pos="30000">
                <a:schemeClr val="accent4"/>
              </a:gs>
              <a:gs pos="50000">
                <a:srgbClr val="FDEC3B"/>
              </a:gs>
              <a:gs pos="70000">
                <a:schemeClr val="accent2"/>
              </a:gs>
              <a:gs pos="90000">
                <a:schemeClr val="accent1"/>
              </a:gs>
              <a:gs pos="100000">
                <a:schemeClr val="accent1"/>
              </a:gs>
            </a:gsLst>
            <a:lin ang="7200000" scaled="0"/>
          </a:gra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sp>
        <p:nvSpPr>
          <p:cNvPr id="487" name="Google Shape;487;p33"/>
          <p:cNvSpPr/>
          <p:nvPr/>
        </p:nvSpPr>
        <p:spPr>
          <a:xfrm>
            <a:off x="0" y="0"/>
            <a:ext cx="18288000" cy="10287000"/>
          </a:xfrm>
          <a:prstGeom prst="rect">
            <a:avLst/>
          </a:prstGeom>
          <a:solidFill>
            <a:schemeClr val="accent5"/>
          </a:soli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sp>
        <p:nvSpPr>
          <p:cNvPr id="489" name="Google Shape;489;p33"/>
          <p:cNvSpPr/>
          <p:nvPr/>
        </p:nvSpPr>
        <p:spPr>
          <a:xfrm>
            <a:off x="0" y="1142999"/>
            <a:ext cx="18288000" cy="9143999"/>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pic>
        <p:nvPicPr>
          <p:cNvPr id="490" name="Google Shape;490;p33"/>
          <p:cNvPicPr preferRelativeResize="0"/>
          <p:nvPr/>
        </p:nvPicPr>
        <p:blipFill rotWithShape="1">
          <a:blip r:embed="rId3">
            <a:alphaModFix/>
          </a:blip>
          <a:srcRect/>
          <a:stretch/>
        </p:blipFill>
        <p:spPr>
          <a:xfrm>
            <a:off x="1640542" y="1640540"/>
            <a:ext cx="10091738" cy="8199086"/>
          </a:xfrm>
          <a:prstGeom prst="rect">
            <a:avLst/>
          </a:prstGeom>
          <a:noFill/>
          <a:ln>
            <a:noFill/>
          </a:ln>
        </p:spPr>
      </p:pic>
      <p:sp>
        <p:nvSpPr>
          <p:cNvPr id="491" name="Google Shape;491;p33"/>
          <p:cNvSpPr txBox="1"/>
          <p:nvPr/>
        </p:nvSpPr>
        <p:spPr>
          <a:xfrm>
            <a:off x="12172809" y="3537934"/>
            <a:ext cx="5674659" cy="5606069"/>
          </a:xfrm>
          <a:prstGeom prst="rect">
            <a:avLst/>
          </a:prstGeom>
          <a:noFill/>
          <a:ln>
            <a:noFill/>
          </a:ln>
        </p:spPr>
        <p:txBody>
          <a:bodyPr spcFirstLastPara="1" wrap="square" lIns="137138" tIns="68550" rIns="137138" bIns="68550" anchor="t" anchorCtr="0">
            <a:normAutofit/>
          </a:bodyPr>
          <a:lstStyle/>
          <a:p>
            <a:pPr algn="ctr">
              <a:lnSpc>
                <a:spcPct val="90000"/>
              </a:lnSpc>
              <a:buClr>
                <a:srgbClr val="7F7F7F"/>
              </a:buClr>
              <a:buSzPts val="1800"/>
            </a:pPr>
            <a:r>
              <a:rPr lang="en-US" sz="6000">
                <a:solidFill>
                  <a:srgbClr val="000099"/>
                </a:solidFill>
                <a:latin typeface="Arial"/>
                <a:ea typeface="Arial"/>
                <a:cs typeface="Arial"/>
                <a:sym typeface="Arial"/>
              </a:rPr>
              <a:t>I love what I do but . . .</a:t>
            </a:r>
            <a:endParaRPr sz="2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3"/>
          <p:cNvSpPr/>
          <p:nvPr/>
        </p:nvSpPr>
        <p:spPr>
          <a:xfrm>
            <a:off x="0" y="0"/>
            <a:ext cx="18288000" cy="9158286"/>
          </a:xfrm>
          <a:custGeom>
            <a:avLst/>
            <a:gdLst/>
            <a:ahLst/>
            <a:cxnLst/>
            <a:rect l="l" t="t" r="r" b="b"/>
            <a:pathLst>
              <a:path w="12192000" h="6105524" extrusionOk="0">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a:gsLst>
              <a:gs pos="0">
                <a:schemeClr val="accent5"/>
              </a:gs>
              <a:gs pos="10000">
                <a:schemeClr val="accent5"/>
              </a:gs>
              <a:gs pos="30000">
                <a:schemeClr val="accent4"/>
              </a:gs>
              <a:gs pos="50000">
                <a:srgbClr val="FDEC3B"/>
              </a:gs>
              <a:gs pos="70000">
                <a:schemeClr val="accent2"/>
              </a:gs>
              <a:gs pos="90000">
                <a:schemeClr val="accent1"/>
              </a:gs>
              <a:gs pos="100000">
                <a:schemeClr val="accent1"/>
              </a:gs>
            </a:gsLst>
            <a:lin ang="7200000" scaled="0"/>
          </a:gra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sp>
        <p:nvSpPr>
          <p:cNvPr id="487" name="Google Shape;487;p33"/>
          <p:cNvSpPr/>
          <p:nvPr/>
        </p:nvSpPr>
        <p:spPr>
          <a:xfrm>
            <a:off x="0" y="0"/>
            <a:ext cx="18288000" cy="10287000"/>
          </a:xfrm>
          <a:prstGeom prst="rect">
            <a:avLst/>
          </a:prstGeom>
          <a:solidFill>
            <a:schemeClr val="accent5"/>
          </a:soli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sp>
        <p:nvSpPr>
          <p:cNvPr id="489" name="Google Shape;489;p33"/>
          <p:cNvSpPr/>
          <p:nvPr/>
        </p:nvSpPr>
        <p:spPr>
          <a:xfrm>
            <a:off x="0" y="1142999"/>
            <a:ext cx="18288000" cy="9143999"/>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pic>
        <p:nvPicPr>
          <p:cNvPr id="33" name="Picture 32" descr="A picture containing person, indoor, room, hospital room&#10;&#10;Description automatically generated">
            <a:extLst>
              <a:ext uri="{FF2B5EF4-FFF2-40B4-BE49-F238E27FC236}">
                <a16:creationId xmlns:a16="http://schemas.microsoft.com/office/drawing/2014/main" id="{FAD89C01-7BA2-38E4-6FC8-EF0636379E27}"/>
              </a:ext>
            </a:extLst>
          </p:cNvPr>
          <p:cNvPicPr>
            <a:picLocks noChangeAspect="1"/>
          </p:cNvPicPr>
          <p:nvPr/>
        </p:nvPicPr>
        <p:blipFill>
          <a:blip r:embed="rId5"/>
          <a:stretch>
            <a:fillRect/>
          </a:stretch>
        </p:blipFill>
        <p:spPr>
          <a:xfrm>
            <a:off x="7023735" y="2526861"/>
            <a:ext cx="4240530" cy="6376272"/>
          </a:xfrm>
          <a:prstGeom prst="rect">
            <a:avLst/>
          </a:prstGeom>
        </p:spPr>
      </p:pic>
      <p:pic>
        <p:nvPicPr>
          <p:cNvPr id="35" name="Picture 34" descr="A picture containing person, indoor&#10;&#10;Description automatically generated">
            <a:extLst>
              <a:ext uri="{FF2B5EF4-FFF2-40B4-BE49-F238E27FC236}">
                <a16:creationId xmlns:a16="http://schemas.microsoft.com/office/drawing/2014/main" id="{6A9E1BBE-3661-BA25-1C43-7F857E4B17F2}"/>
              </a:ext>
            </a:extLst>
          </p:cNvPr>
          <p:cNvPicPr>
            <a:picLocks noChangeAspect="1"/>
          </p:cNvPicPr>
          <p:nvPr/>
        </p:nvPicPr>
        <p:blipFill>
          <a:blip r:embed="rId6"/>
          <a:stretch>
            <a:fillRect/>
          </a:stretch>
        </p:blipFill>
        <p:spPr>
          <a:xfrm>
            <a:off x="10515600" y="4579143"/>
            <a:ext cx="7303770" cy="4869180"/>
          </a:xfrm>
          <a:prstGeom prst="rect">
            <a:avLst/>
          </a:prstGeom>
        </p:spPr>
      </p:pic>
      <p:pic>
        <p:nvPicPr>
          <p:cNvPr id="37" name="Picture 36" descr="A group of surgeons performing surgery&#10;&#10;Description automatically generated with medium confidence">
            <a:extLst>
              <a:ext uri="{FF2B5EF4-FFF2-40B4-BE49-F238E27FC236}">
                <a16:creationId xmlns:a16="http://schemas.microsoft.com/office/drawing/2014/main" id="{4AB95C6F-8E40-6AC4-E973-BDC1DA31A7AB}"/>
              </a:ext>
            </a:extLst>
          </p:cNvPr>
          <p:cNvPicPr>
            <a:picLocks noChangeAspect="1"/>
          </p:cNvPicPr>
          <p:nvPr/>
        </p:nvPicPr>
        <p:blipFill>
          <a:blip r:embed="rId7"/>
          <a:stretch>
            <a:fillRect/>
          </a:stretch>
        </p:blipFill>
        <p:spPr>
          <a:xfrm>
            <a:off x="513255" y="961833"/>
            <a:ext cx="9533715" cy="6216777"/>
          </a:xfrm>
          <a:prstGeom prst="rect">
            <a:avLst/>
          </a:prstGeom>
        </p:spPr>
      </p:pic>
      <p:pic>
        <p:nvPicPr>
          <p:cNvPr id="39" name="Picture 38" descr="A group of people wearing masks&#10;&#10;Description automatically generated with medium confidence">
            <a:extLst>
              <a:ext uri="{FF2B5EF4-FFF2-40B4-BE49-F238E27FC236}">
                <a16:creationId xmlns:a16="http://schemas.microsoft.com/office/drawing/2014/main" id="{2948F6DE-D8E4-1E8D-482F-2C37CAA0F8EB}"/>
              </a:ext>
            </a:extLst>
          </p:cNvPr>
          <p:cNvPicPr>
            <a:picLocks noChangeAspect="1"/>
          </p:cNvPicPr>
          <p:nvPr/>
        </p:nvPicPr>
        <p:blipFill>
          <a:blip r:embed="rId8"/>
          <a:stretch>
            <a:fillRect/>
          </a:stretch>
        </p:blipFill>
        <p:spPr>
          <a:xfrm>
            <a:off x="10617752" y="521491"/>
            <a:ext cx="6452954" cy="4301969"/>
          </a:xfrm>
          <a:prstGeom prst="rect">
            <a:avLst/>
          </a:prstGeom>
        </p:spPr>
      </p:pic>
      <p:pic>
        <p:nvPicPr>
          <p:cNvPr id="41" name="Picture 40" descr="A close up of a person's eye&#10;&#10;Description automatically generated with medium confidence">
            <a:extLst>
              <a:ext uri="{FF2B5EF4-FFF2-40B4-BE49-F238E27FC236}">
                <a16:creationId xmlns:a16="http://schemas.microsoft.com/office/drawing/2014/main" id="{2B76F121-B370-DD73-2D26-22794386626C}"/>
              </a:ext>
            </a:extLst>
          </p:cNvPr>
          <p:cNvPicPr>
            <a:picLocks noChangeAspect="1"/>
          </p:cNvPicPr>
          <p:nvPr/>
        </p:nvPicPr>
        <p:blipFill>
          <a:blip r:embed="rId9"/>
          <a:stretch>
            <a:fillRect/>
          </a:stretch>
        </p:blipFill>
        <p:spPr>
          <a:xfrm>
            <a:off x="1113707" y="4904300"/>
            <a:ext cx="8602370" cy="5143500"/>
          </a:xfrm>
          <a:prstGeom prst="rect">
            <a:avLst/>
          </a:prstGeom>
        </p:spPr>
      </p:pic>
      <p:pic>
        <p:nvPicPr>
          <p:cNvPr id="43" name="Picture 42" descr="A group of surgeons performing surgery&#10;&#10;Description automatically generated with low confidence">
            <a:extLst>
              <a:ext uri="{FF2B5EF4-FFF2-40B4-BE49-F238E27FC236}">
                <a16:creationId xmlns:a16="http://schemas.microsoft.com/office/drawing/2014/main" id="{B2024B61-149F-43FB-C01A-E4879BBB5BE0}"/>
              </a:ext>
            </a:extLst>
          </p:cNvPr>
          <p:cNvPicPr>
            <a:picLocks noChangeAspect="1"/>
          </p:cNvPicPr>
          <p:nvPr/>
        </p:nvPicPr>
        <p:blipFill>
          <a:blip r:embed="rId10"/>
          <a:stretch>
            <a:fillRect/>
          </a:stretch>
        </p:blipFill>
        <p:spPr>
          <a:xfrm>
            <a:off x="6295406" y="4305176"/>
            <a:ext cx="6894815" cy="4630095"/>
          </a:xfrm>
          <a:prstGeom prst="rect">
            <a:avLst/>
          </a:prstGeom>
        </p:spPr>
      </p:pic>
      <p:pic>
        <p:nvPicPr>
          <p:cNvPr id="45" name="Picture 44" descr="A picture containing phone, cellphone, dark&#10;&#10;Description automatically generated">
            <a:extLst>
              <a:ext uri="{FF2B5EF4-FFF2-40B4-BE49-F238E27FC236}">
                <a16:creationId xmlns:a16="http://schemas.microsoft.com/office/drawing/2014/main" id="{EEDD2CA1-E352-3D99-EE93-CC519687B8F6}"/>
              </a:ext>
            </a:extLst>
          </p:cNvPr>
          <p:cNvPicPr>
            <a:picLocks noChangeAspect="1"/>
          </p:cNvPicPr>
          <p:nvPr/>
        </p:nvPicPr>
        <p:blipFill>
          <a:blip r:embed="rId11"/>
          <a:stretch>
            <a:fillRect/>
          </a:stretch>
        </p:blipFill>
        <p:spPr>
          <a:xfrm>
            <a:off x="1283378" y="1178432"/>
            <a:ext cx="6120765" cy="8161020"/>
          </a:xfrm>
          <a:prstGeom prst="rect">
            <a:avLst/>
          </a:prstGeom>
        </p:spPr>
      </p:pic>
      <p:pic>
        <p:nvPicPr>
          <p:cNvPr id="47" name="Picture 46" descr="A picture containing hospital room, indoor, room&#10;&#10;Description automatically generated">
            <a:extLst>
              <a:ext uri="{FF2B5EF4-FFF2-40B4-BE49-F238E27FC236}">
                <a16:creationId xmlns:a16="http://schemas.microsoft.com/office/drawing/2014/main" id="{60CA9569-A414-8EA3-9380-BCDEFC4AD41F}"/>
              </a:ext>
            </a:extLst>
          </p:cNvPr>
          <p:cNvPicPr>
            <a:picLocks noChangeAspect="1"/>
          </p:cNvPicPr>
          <p:nvPr/>
        </p:nvPicPr>
        <p:blipFill>
          <a:blip r:embed="rId12"/>
          <a:stretch>
            <a:fillRect/>
          </a:stretch>
        </p:blipFill>
        <p:spPr>
          <a:xfrm>
            <a:off x="11835047" y="1083020"/>
            <a:ext cx="5225316" cy="7852251"/>
          </a:xfrm>
          <a:prstGeom prst="rect">
            <a:avLst/>
          </a:prstGeom>
        </p:spPr>
      </p:pic>
      <p:pic>
        <p:nvPicPr>
          <p:cNvPr id="51" name="Picture 50" descr="A picture containing person, blue&#10;&#10;Description automatically generated">
            <a:extLst>
              <a:ext uri="{FF2B5EF4-FFF2-40B4-BE49-F238E27FC236}">
                <a16:creationId xmlns:a16="http://schemas.microsoft.com/office/drawing/2014/main" id="{31221A16-5AD6-B67B-9595-E8A5136F72DA}"/>
              </a:ext>
            </a:extLst>
          </p:cNvPr>
          <p:cNvPicPr>
            <a:picLocks noChangeAspect="1"/>
          </p:cNvPicPr>
          <p:nvPr/>
        </p:nvPicPr>
        <p:blipFill>
          <a:blip r:embed="rId13"/>
          <a:stretch>
            <a:fillRect/>
          </a:stretch>
        </p:blipFill>
        <p:spPr>
          <a:xfrm>
            <a:off x="2816777" y="1573180"/>
            <a:ext cx="7035690" cy="4690460"/>
          </a:xfrm>
          <a:prstGeom prst="rect">
            <a:avLst/>
          </a:prstGeom>
        </p:spPr>
      </p:pic>
      <p:pic>
        <p:nvPicPr>
          <p:cNvPr id="53" name="Picture 52" descr="A picture containing floor, indoor, luggage, suitcase&#10;&#10;Description automatically generated">
            <a:extLst>
              <a:ext uri="{FF2B5EF4-FFF2-40B4-BE49-F238E27FC236}">
                <a16:creationId xmlns:a16="http://schemas.microsoft.com/office/drawing/2014/main" id="{56C06BAB-7ED8-388D-5065-12A4EA3D719B}"/>
              </a:ext>
            </a:extLst>
          </p:cNvPr>
          <p:cNvPicPr>
            <a:picLocks noChangeAspect="1"/>
          </p:cNvPicPr>
          <p:nvPr/>
        </p:nvPicPr>
        <p:blipFill>
          <a:blip r:embed="rId14"/>
          <a:stretch>
            <a:fillRect/>
          </a:stretch>
        </p:blipFill>
        <p:spPr>
          <a:xfrm>
            <a:off x="5893523" y="1751021"/>
            <a:ext cx="9090174" cy="6049098"/>
          </a:xfrm>
          <a:prstGeom prst="rect">
            <a:avLst/>
          </a:prstGeom>
        </p:spPr>
      </p:pic>
      <p:pic>
        <p:nvPicPr>
          <p:cNvPr id="2" name="Ending slide final draft">
            <a:hlinkClick r:id="" action="ppaction://media"/>
            <a:extLst>
              <a:ext uri="{FF2B5EF4-FFF2-40B4-BE49-F238E27FC236}">
                <a16:creationId xmlns:a16="http://schemas.microsoft.com/office/drawing/2014/main" id="{D4799E5E-A6B5-52D6-DCB4-3067E36009E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9554" y="8973929"/>
            <a:ext cx="731045" cy="731045"/>
          </a:xfrm>
          <a:prstGeom prst="rect">
            <a:avLst/>
          </a:prstGeom>
        </p:spPr>
      </p:pic>
    </p:spTree>
    <p:extLst>
      <p:ext uri="{BB962C8B-B14F-4D97-AF65-F5344CB8AC3E}">
        <p14:creationId xmlns:p14="http://schemas.microsoft.com/office/powerpoint/2010/main" val="39202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35"/>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40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400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nodeType="afterEffect">
                                  <p:stCondLst>
                                    <p:cond delay="400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16000"/>
                            </p:stCondLst>
                            <p:childTnLst>
                              <p:par>
                                <p:cTn id="20" presetID="1" presetClass="entr" presetSubtype="0" fill="hold" nodeType="afterEffect">
                                  <p:stCondLst>
                                    <p:cond delay="40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20000"/>
                            </p:stCondLst>
                            <p:childTnLst>
                              <p:par>
                                <p:cTn id="23" presetID="1" presetClass="entr" presetSubtype="0" fill="hold" nodeType="afterEffect">
                                  <p:stCondLst>
                                    <p:cond delay="4000"/>
                                  </p:stCondLst>
                                  <p:childTnLst>
                                    <p:set>
                                      <p:cBhvr>
                                        <p:cTn id="24" dur="1" fill="hold">
                                          <p:stCondLst>
                                            <p:cond delay="0"/>
                                          </p:stCondLst>
                                        </p:cTn>
                                        <p:tgtEl>
                                          <p:spTgt spid="45"/>
                                        </p:tgtEl>
                                        <p:attrNameLst>
                                          <p:attrName>style.visibility</p:attrName>
                                        </p:attrNameLst>
                                      </p:cBhvr>
                                      <p:to>
                                        <p:strVal val="visible"/>
                                      </p:to>
                                    </p:set>
                                  </p:childTnLst>
                                </p:cTn>
                              </p:par>
                            </p:childTnLst>
                          </p:cTn>
                        </p:par>
                        <p:par>
                          <p:cTn id="25" fill="hold">
                            <p:stCondLst>
                              <p:cond delay="24000"/>
                            </p:stCondLst>
                            <p:childTnLst>
                              <p:par>
                                <p:cTn id="26" presetID="1" presetClass="entr" presetSubtype="0" fill="hold" nodeType="afterEffect">
                                  <p:stCondLst>
                                    <p:cond delay="400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28000"/>
                            </p:stCondLst>
                            <p:childTnLst>
                              <p:par>
                                <p:cTn id="29" presetID="1" presetClass="entr" presetSubtype="0" fill="hold" nodeType="afterEffect">
                                  <p:stCondLst>
                                    <p:cond delay="2000"/>
                                  </p:stCondLst>
                                  <p:childTnLst>
                                    <p:set>
                                      <p:cBhvr>
                                        <p:cTn id="30" dur="1" fill="hold">
                                          <p:stCondLst>
                                            <p:cond delay="0"/>
                                          </p:stCondLst>
                                        </p:cTn>
                                        <p:tgtEl>
                                          <p:spTgt spid="51"/>
                                        </p:tgtEl>
                                        <p:attrNameLst>
                                          <p:attrName>style.visibility</p:attrName>
                                        </p:attrNameLst>
                                      </p:cBhvr>
                                      <p:to>
                                        <p:strVal val="visible"/>
                                      </p:to>
                                    </p:set>
                                  </p:childTnLst>
                                </p:cTn>
                              </p:par>
                            </p:childTnLst>
                          </p:cTn>
                        </p:par>
                        <p:par>
                          <p:cTn id="31" fill="hold">
                            <p:stCondLst>
                              <p:cond delay="30000"/>
                            </p:stCondLst>
                            <p:childTnLst>
                              <p:par>
                                <p:cTn id="32" presetID="1" presetClass="entr" presetSubtype="0" fill="hold" nodeType="afterEffect">
                                  <p:stCondLst>
                                    <p:cond delay="200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6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0592" y="0"/>
            <a:ext cx="10709609" cy="10287000"/>
            <a:chOff x="0" y="0"/>
            <a:chExt cx="846191" cy="812800"/>
          </a:xfrm>
        </p:grpSpPr>
        <p:sp>
          <p:nvSpPr>
            <p:cNvPr id="3" name="Freeform 3"/>
            <p:cNvSpPr/>
            <p:nvPr/>
          </p:nvSpPr>
          <p:spPr>
            <a:xfrm>
              <a:off x="0" y="0"/>
              <a:ext cx="846191" cy="812800"/>
            </a:xfrm>
            <a:custGeom>
              <a:avLst/>
              <a:gdLst/>
              <a:ahLst/>
              <a:cxnLst/>
              <a:rect l="l" t="t" r="r" b="b"/>
              <a:pathLst>
                <a:path w="846191" h="812800">
                  <a:moveTo>
                    <a:pt x="86747" y="0"/>
                  </a:moveTo>
                  <a:lnTo>
                    <a:pt x="759444" y="0"/>
                  </a:lnTo>
                  <a:cubicBezTo>
                    <a:pt x="807353" y="0"/>
                    <a:pt x="846191" y="38838"/>
                    <a:pt x="846191" y="86747"/>
                  </a:cubicBezTo>
                  <a:lnTo>
                    <a:pt x="846191" y="726053"/>
                  </a:lnTo>
                  <a:cubicBezTo>
                    <a:pt x="846191" y="773962"/>
                    <a:pt x="807353" y="812800"/>
                    <a:pt x="759444" y="812800"/>
                  </a:cubicBezTo>
                  <a:lnTo>
                    <a:pt x="86747" y="812800"/>
                  </a:lnTo>
                  <a:cubicBezTo>
                    <a:pt x="38838" y="812800"/>
                    <a:pt x="0" y="773962"/>
                    <a:pt x="0" y="726053"/>
                  </a:cubicBezTo>
                  <a:lnTo>
                    <a:pt x="0" y="86747"/>
                  </a:lnTo>
                  <a:cubicBezTo>
                    <a:pt x="0" y="38838"/>
                    <a:pt x="38838" y="0"/>
                    <a:pt x="86747" y="0"/>
                  </a:cubicBezTo>
                  <a:close/>
                </a:path>
              </a:pathLst>
            </a:custGeom>
            <a:blipFill>
              <a:blip r:embed="rId2"/>
              <a:stretch>
                <a:fillRect l="-16429" r="-43911" b="-10589"/>
              </a:stretch>
            </a:blipFill>
          </p:spPr>
          <p:txBody>
            <a:bodyPr/>
            <a:lstStyle/>
            <a:p>
              <a:endParaRPr lang="en-US"/>
            </a:p>
          </p:txBody>
        </p:sp>
      </p:grpSp>
      <p:sp>
        <p:nvSpPr>
          <p:cNvPr id="4" name="Freeform 4"/>
          <p:cNvSpPr/>
          <p:nvPr/>
        </p:nvSpPr>
        <p:spPr>
          <a:xfrm>
            <a:off x="11889638" y="3158715"/>
            <a:ext cx="7375772" cy="7714640"/>
          </a:xfrm>
          <a:custGeom>
            <a:avLst/>
            <a:gdLst/>
            <a:ahLst/>
            <a:cxnLst/>
            <a:rect l="l" t="t" r="r" b="b"/>
            <a:pathLst>
              <a:path w="7375772" h="7714640">
                <a:moveTo>
                  <a:pt x="0" y="0"/>
                </a:moveTo>
                <a:lnTo>
                  <a:pt x="7375772" y="0"/>
                </a:lnTo>
                <a:lnTo>
                  <a:pt x="7375772" y="7714639"/>
                </a:lnTo>
                <a:lnTo>
                  <a:pt x="0" y="7714639"/>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751647" y="481210"/>
            <a:ext cx="1025621" cy="264160"/>
          </a:xfrm>
          <a:prstGeom prst="rect">
            <a:avLst/>
          </a:prstGeom>
        </p:spPr>
        <p:txBody>
          <a:bodyPr lIns="0" tIns="0" rIns="0" bIns="0" rtlCol="0" anchor="t">
            <a:spAutoFit/>
          </a:bodyPr>
          <a:lstStyle/>
          <a:p>
            <a:pPr algn="l">
              <a:lnSpc>
                <a:spcPts val="2240"/>
              </a:lnSpc>
              <a:spcBef>
                <a:spcPct val="0"/>
              </a:spcBef>
            </a:pPr>
            <a:r>
              <a:rPr lang="en-US" sz="1600" b="1" spc="-64" dirty="0" err="1">
                <a:solidFill>
                  <a:srgbClr val="2B2B2B"/>
                </a:solidFill>
                <a:latin typeface="Montserrat Semi-Bold"/>
                <a:ea typeface="Montserrat Semi-Bold"/>
                <a:cs typeface="Montserrat Semi-Bold"/>
                <a:sym typeface="Montserrat Semi-Bold"/>
              </a:rPr>
              <a:t>Fauget</a:t>
            </a:r>
            <a:endParaRPr lang="en-US" sz="1600" b="1" spc="-64" dirty="0">
              <a:solidFill>
                <a:srgbClr val="2B2B2B"/>
              </a:solidFill>
              <a:latin typeface="Montserrat Semi-Bold"/>
              <a:ea typeface="Montserrat Semi-Bold"/>
              <a:cs typeface="Montserrat Semi-Bold"/>
              <a:sym typeface="Montserrat Semi-Bold"/>
            </a:endParaRPr>
          </a:p>
        </p:txBody>
      </p:sp>
      <p:grpSp>
        <p:nvGrpSpPr>
          <p:cNvPr id="13" name="Group 13"/>
          <p:cNvGrpSpPr/>
          <p:nvPr/>
        </p:nvGrpSpPr>
        <p:grpSpPr>
          <a:xfrm>
            <a:off x="2490136" y="660882"/>
            <a:ext cx="39377" cy="3937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15" name="TextBox 15"/>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sp>
        <p:nvSpPr>
          <p:cNvPr id="16" name="TextBox 16"/>
          <p:cNvSpPr txBox="1"/>
          <p:nvPr/>
        </p:nvSpPr>
        <p:spPr>
          <a:xfrm>
            <a:off x="3082068" y="481128"/>
            <a:ext cx="2328705" cy="264243"/>
          </a:xfrm>
          <a:prstGeom prst="rect">
            <a:avLst/>
          </a:prstGeom>
        </p:spPr>
        <p:txBody>
          <a:bodyPr lIns="0" tIns="0" rIns="0" bIns="0" rtlCol="0" anchor="t">
            <a:spAutoFit/>
          </a:bodyPr>
          <a:lstStyle/>
          <a:p>
            <a:pPr algn="just">
              <a:lnSpc>
                <a:spcPts val="2235"/>
              </a:lnSpc>
              <a:spcBef>
                <a:spcPct val="0"/>
              </a:spcBef>
            </a:pPr>
            <a:r>
              <a:rPr lang="en-US" sz="1596" b="1" spc="-63">
                <a:solidFill>
                  <a:srgbClr val="2B2B2B"/>
                </a:solidFill>
                <a:latin typeface="Montserrat Semi-Bold"/>
                <a:ea typeface="Montserrat Semi-Bold"/>
                <a:cs typeface="Montserrat Semi-Bold"/>
                <a:sym typeface="Montserrat Semi-Bold"/>
              </a:rPr>
              <a:t>Medical Presentation</a:t>
            </a:r>
          </a:p>
        </p:txBody>
      </p:sp>
      <p:sp>
        <p:nvSpPr>
          <p:cNvPr id="17" name="AutoShape 17"/>
          <p:cNvSpPr/>
          <p:nvPr/>
        </p:nvSpPr>
        <p:spPr>
          <a:xfrm>
            <a:off x="10514449" y="2286984"/>
            <a:ext cx="797229" cy="0"/>
          </a:xfrm>
          <a:prstGeom prst="line">
            <a:avLst/>
          </a:prstGeom>
          <a:ln w="190500" cap="flat">
            <a:solidFill>
              <a:srgbClr val="16718E"/>
            </a:solidFill>
            <a:prstDash val="solid"/>
            <a:headEnd type="none" w="sm" len="sm"/>
            <a:tailEnd type="none" w="sm" len="sm"/>
          </a:ln>
        </p:spPr>
        <p:txBody>
          <a:bodyPr/>
          <a:lstStyle/>
          <a:p>
            <a:endParaRPr lang="en-US"/>
          </a:p>
        </p:txBody>
      </p:sp>
      <p:sp>
        <p:nvSpPr>
          <p:cNvPr id="18" name="AutoShape 18"/>
          <p:cNvSpPr/>
          <p:nvPr/>
        </p:nvSpPr>
        <p:spPr>
          <a:xfrm>
            <a:off x="11482229" y="2286984"/>
            <a:ext cx="797229" cy="0"/>
          </a:xfrm>
          <a:prstGeom prst="line">
            <a:avLst/>
          </a:prstGeom>
          <a:ln w="190500" cap="flat">
            <a:solidFill>
              <a:srgbClr val="57A3BB"/>
            </a:solidFill>
            <a:prstDash val="solid"/>
            <a:headEnd type="none" w="sm" len="sm"/>
            <a:tailEnd type="none" w="sm" len="sm"/>
          </a:ln>
        </p:spPr>
        <p:txBody>
          <a:bodyPr/>
          <a:lstStyle/>
          <a:p>
            <a:endParaRPr lang="en-US"/>
          </a:p>
        </p:txBody>
      </p:sp>
      <p:sp>
        <p:nvSpPr>
          <p:cNvPr id="19" name="TextBox 19"/>
          <p:cNvSpPr txBox="1"/>
          <p:nvPr/>
        </p:nvSpPr>
        <p:spPr>
          <a:xfrm>
            <a:off x="10514449" y="2557528"/>
            <a:ext cx="7543612" cy="1172211"/>
          </a:xfrm>
          <a:prstGeom prst="rect">
            <a:avLst/>
          </a:prstGeom>
        </p:spPr>
        <p:txBody>
          <a:bodyPr lIns="0" tIns="0" rIns="0" bIns="0" rtlCol="0" anchor="t">
            <a:spAutoFit/>
          </a:bodyPr>
          <a:lstStyle/>
          <a:p>
            <a:pPr algn="l">
              <a:lnSpc>
                <a:spcPts val="8320"/>
              </a:lnSpc>
            </a:pPr>
            <a:r>
              <a:rPr lang="en-US" sz="8000" b="1" spc="-192">
                <a:solidFill>
                  <a:srgbClr val="2B2B2B"/>
                </a:solidFill>
                <a:latin typeface="Poppins Bold"/>
                <a:ea typeface="Poppins Bold"/>
                <a:cs typeface="Poppins Bold"/>
                <a:sym typeface="Poppins Bold"/>
              </a:rPr>
              <a:t>Thank</a:t>
            </a:r>
          </a:p>
        </p:txBody>
      </p:sp>
      <p:sp>
        <p:nvSpPr>
          <p:cNvPr id="20" name="TextBox 20"/>
          <p:cNvSpPr txBox="1"/>
          <p:nvPr/>
        </p:nvSpPr>
        <p:spPr>
          <a:xfrm>
            <a:off x="10514449" y="3510028"/>
            <a:ext cx="7543612" cy="1172211"/>
          </a:xfrm>
          <a:prstGeom prst="rect">
            <a:avLst/>
          </a:prstGeom>
        </p:spPr>
        <p:txBody>
          <a:bodyPr lIns="0" tIns="0" rIns="0" bIns="0" rtlCol="0" anchor="t">
            <a:spAutoFit/>
          </a:bodyPr>
          <a:lstStyle/>
          <a:p>
            <a:pPr algn="l">
              <a:lnSpc>
                <a:spcPts val="8320"/>
              </a:lnSpc>
            </a:pPr>
            <a:r>
              <a:rPr lang="en-US" sz="8000" b="1" spc="-192">
                <a:solidFill>
                  <a:srgbClr val="2B2B2B"/>
                </a:solidFill>
                <a:latin typeface="Poppins Bold"/>
                <a:ea typeface="Poppins Bold"/>
                <a:cs typeface="Poppins Bold"/>
                <a:sym typeface="Poppins Bold"/>
              </a:rPr>
              <a:t>You</a:t>
            </a:r>
          </a:p>
        </p:txBody>
      </p:sp>
      <p:sp>
        <p:nvSpPr>
          <p:cNvPr id="21" name="AutoShape 21"/>
          <p:cNvSpPr/>
          <p:nvPr/>
        </p:nvSpPr>
        <p:spPr>
          <a:xfrm>
            <a:off x="10514449" y="4896060"/>
            <a:ext cx="6492240" cy="0"/>
          </a:xfrm>
          <a:prstGeom prst="line">
            <a:avLst/>
          </a:prstGeom>
          <a:ln w="38100" cap="flat">
            <a:solidFill>
              <a:srgbClr val="57A3BB"/>
            </a:solidFill>
            <a:prstDash val="solid"/>
            <a:headEnd type="none" w="sm" len="sm"/>
            <a:tailEnd type="none" w="sm" len="sm"/>
          </a:ln>
        </p:spPr>
        <p:txBody>
          <a:bodyPr/>
          <a:lstStyle/>
          <a:p>
            <a:endParaRPr lang="en-US"/>
          </a:p>
        </p:txBody>
      </p:sp>
      <p:sp>
        <p:nvSpPr>
          <p:cNvPr id="5" name="TextBox 4">
            <a:extLst>
              <a:ext uri="{FF2B5EF4-FFF2-40B4-BE49-F238E27FC236}">
                <a16:creationId xmlns:a16="http://schemas.microsoft.com/office/drawing/2014/main" id="{2EDBD0FE-CB1A-2A71-AE3E-1A7997B0E07C}"/>
              </a:ext>
            </a:extLst>
          </p:cNvPr>
          <p:cNvSpPr txBox="1"/>
          <p:nvPr/>
        </p:nvSpPr>
        <p:spPr>
          <a:xfrm>
            <a:off x="10896600" y="8267700"/>
            <a:ext cx="5181600" cy="646331"/>
          </a:xfrm>
          <a:prstGeom prst="rect">
            <a:avLst/>
          </a:prstGeom>
          <a:noFill/>
        </p:spPr>
        <p:txBody>
          <a:bodyPr wrap="square" rtlCol="0">
            <a:spAutoFit/>
          </a:bodyPr>
          <a:lstStyle/>
          <a:p>
            <a:r>
              <a:rPr lang="en-US" dirty="0"/>
              <a:t>Contact information: </a:t>
            </a:r>
            <a:r>
              <a:rPr lang="en-US" dirty="0">
                <a:hlinkClick r:id="rId5"/>
              </a:rPr>
              <a:t>cgkgmayes@gmail.com</a:t>
            </a:r>
            <a:endParaRPr lang="en-US" dirty="0"/>
          </a:p>
          <a:p>
            <a:endParaRPr lang="en-US" dirty="0"/>
          </a:p>
        </p:txBody>
      </p:sp>
    </p:spTree>
    <p:extLst>
      <p:ext uri="{BB962C8B-B14F-4D97-AF65-F5344CB8AC3E}">
        <p14:creationId xmlns:p14="http://schemas.microsoft.com/office/powerpoint/2010/main" val="1143344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24585-8A8E-106A-C8EA-78CE5843CE9C}"/>
            </a:ext>
          </a:extLst>
        </p:cNvPr>
        <p:cNvGrpSpPr/>
        <p:nvPr/>
      </p:nvGrpSpPr>
      <p:grpSpPr>
        <a:xfrm>
          <a:off x="0" y="0"/>
          <a:ext cx="0" cy="0"/>
          <a:chOff x="0" y="0"/>
          <a:chExt cx="0" cy="0"/>
        </a:xfrm>
      </p:grpSpPr>
      <p:grpSp>
        <p:nvGrpSpPr>
          <p:cNvPr id="23" name="Group 23">
            <a:extLst>
              <a:ext uri="{FF2B5EF4-FFF2-40B4-BE49-F238E27FC236}">
                <a16:creationId xmlns:a16="http://schemas.microsoft.com/office/drawing/2014/main" id="{9039C0F7-F855-A3A7-A0E2-198153B1E316}"/>
              </a:ext>
            </a:extLst>
          </p:cNvPr>
          <p:cNvGrpSpPr/>
          <p:nvPr/>
        </p:nvGrpSpPr>
        <p:grpSpPr>
          <a:xfrm>
            <a:off x="2490136" y="660882"/>
            <a:ext cx="39377" cy="39377"/>
            <a:chOff x="0" y="0"/>
            <a:chExt cx="812800" cy="812800"/>
          </a:xfrm>
        </p:grpSpPr>
        <p:sp>
          <p:nvSpPr>
            <p:cNvPr id="24" name="Freeform 24">
              <a:extLst>
                <a:ext uri="{FF2B5EF4-FFF2-40B4-BE49-F238E27FC236}">
                  <a16:creationId xmlns:a16="http://schemas.microsoft.com/office/drawing/2014/main" id="{A7B51457-6C13-2D18-4E4D-078F78D5AC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5" name="TextBox 25">
              <a:extLst>
                <a:ext uri="{FF2B5EF4-FFF2-40B4-BE49-F238E27FC236}">
                  <a16:creationId xmlns:a16="http://schemas.microsoft.com/office/drawing/2014/main" id="{22C168FC-06E8-8402-CD50-807040A724EF}"/>
                </a:ext>
              </a:extLst>
            </p:cNvPr>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sp>
        <p:nvSpPr>
          <p:cNvPr id="27" name="AutoShape 27">
            <a:extLst>
              <a:ext uri="{FF2B5EF4-FFF2-40B4-BE49-F238E27FC236}">
                <a16:creationId xmlns:a16="http://schemas.microsoft.com/office/drawing/2014/main" id="{00C66A9F-1F6B-0CC4-1A97-08327253506B}"/>
              </a:ext>
            </a:extLst>
          </p:cNvPr>
          <p:cNvSpPr/>
          <p:nvPr/>
        </p:nvSpPr>
        <p:spPr>
          <a:xfrm flipV="1">
            <a:off x="919370" y="1531251"/>
            <a:ext cx="7810500" cy="47626"/>
          </a:xfrm>
          <a:prstGeom prst="line">
            <a:avLst/>
          </a:prstGeom>
          <a:ln w="95250" cap="flat">
            <a:solidFill>
              <a:srgbClr val="57A3BB"/>
            </a:solidFill>
            <a:prstDash val="solid"/>
            <a:headEnd type="none" w="sm" len="sm"/>
            <a:tailEnd type="none" w="sm" len="sm"/>
          </a:ln>
        </p:spPr>
        <p:txBody>
          <a:bodyPr/>
          <a:lstStyle/>
          <a:p>
            <a:endParaRPr lang="en-US"/>
          </a:p>
        </p:txBody>
      </p:sp>
      <p:sp>
        <p:nvSpPr>
          <p:cNvPr id="28" name="TextBox 28">
            <a:extLst>
              <a:ext uri="{FF2B5EF4-FFF2-40B4-BE49-F238E27FC236}">
                <a16:creationId xmlns:a16="http://schemas.microsoft.com/office/drawing/2014/main" id="{28BA3DA9-732B-70A4-2D59-327D66F27EB3}"/>
              </a:ext>
            </a:extLst>
          </p:cNvPr>
          <p:cNvSpPr txBox="1"/>
          <p:nvPr/>
        </p:nvSpPr>
        <p:spPr>
          <a:xfrm>
            <a:off x="939248" y="556453"/>
            <a:ext cx="5070552" cy="650947"/>
          </a:xfrm>
          <a:prstGeom prst="rect">
            <a:avLst/>
          </a:prstGeom>
        </p:spPr>
        <p:txBody>
          <a:bodyPr lIns="0" tIns="0" rIns="0" bIns="0" rtlCol="0" anchor="t">
            <a:spAutoFit/>
          </a:bodyPr>
          <a:lstStyle/>
          <a:p>
            <a:pPr algn="l">
              <a:lnSpc>
                <a:spcPts val="5208"/>
              </a:lnSpc>
            </a:pPr>
            <a:r>
              <a:rPr lang="en-US" sz="4200" b="1" dirty="0">
                <a:solidFill>
                  <a:srgbClr val="2B2B2B"/>
                </a:solidFill>
                <a:latin typeface="Poppins Bold"/>
                <a:ea typeface="Poppins Bold"/>
                <a:cs typeface="Poppins Bold"/>
                <a:sym typeface="Poppins Bold"/>
              </a:rPr>
              <a:t>References</a:t>
            </a:r>
          </a:p>
        </p:txBody>
      </p:sp>
      <p:sp>
        <p:nvSpPr>
          <p:cNvPr id="29" name="TextBox 29">
            <a:extLst>
              <a:ext uri="{FF2B5EF4-FFF2-40B4-BE49-F238E27FC236}">
                <a16:creationId xmlns:a16="http://schemas.microsoft.com/office/drawing/2014/main" id="{EB46E722-2A6F-9415-934A-CF2625796857}"/>
              </a:ext>
            </a:extLst>
          </p:cNvPr>
          <p:cNvSpPr txBox="1"/>
          <p:nvPr/>
        </p:nvSpPr>
        <p:spPr>
          <a:xfrm>
            <a:off x="919370" y="2324581"/>
            <a:ext cx="16802100" cy="7299691"/>
          </a:xfrm>
          <a:prstGeom prst="rect">
            <a:avLst/>
          </a:prstGeom>
        </p:spPr>
        <p:txBody>
          <a:bodyPr wrap="square" lIns="0" tIns="0" rIns="0" bIns="0" rtlCol="0" anchor="t">
            <a:spAutoFit/>
          </a:bodyPr>
          <a:lstStyle/>
          <a:p>
            <a:pPr marL="457200" indent="-457200">
              <a:lnSpc>
                <a:spcPts val="2952"/>
              </a:lnSpc>
              <a:buFont typeface="+mj-lt"/>
              <a:buAutoNum type="arabicPeriod"/>
            </a:pPr>
            <a:r>
              <a:rPr lang="en-US" sz="2400" i="1" dirty="0"/>
              <a:t>2025 NSI national health care retention &amp; RN staffing report</a:t>
            </a:r>
            <a:r>
              <a:rPr lang="en-US" sz="2400" dirty="0"/>
              <a:t>. (2025). NSI Nursing Solutions, Inc. </a:t>
            </a:r>
            <a:r>
              <a:rPr lang="en-US" sz="2400" dirty="0">
                <a:hlinkClick r:id="rId2"/>
              </a:rPr>
              <a:t>https://nsinursingsolutions.com/Library.php</a:t>
            </a:r>
            <a:endParaRPr lang="en-US" sz="2400" dirty="0"/>
          </a:p>
          <a:p>
            <a:pPr marL="457200" indent="-457200">
              <a:lnSpc>
                <a:spcPts val="2952"/>
              </a:lnSpc>
              <a:buFont typeface="+mj-lt"/>
              <a:buAutoNum type="arabicPeriod"/>
            </a:pPr>
            <a:r>
              <a:rPr lang="en-US" sz="2400" dirty="0"/>
              <a:t>Bacon, D. R., &amp; Stewart, K. A. (2024). Results of the 2024 AORN salary and compensation survey. </a:t>
            </a:r>
            <a:r>
              <a:rPr lang="en-US" sz="2400" i="1" dirty="0"/>
              <a:t>AORN Journal</a:t>
            </a:r>
            <a:r>
              <a:rPr lang="en-US" sz="2400" dirty="0"/>
              <a:t>, </a:t>
            </a:r>
            <a:r>
              <a:rPr lang="en-US" sz="2400" i="1" dirty="0"/>
              <a:t>120</a:t>
            </a:r>
            <a:r>
              <a:rPr lang="en-US" sz="2400" dirty="0"/>
              <a:t>(6), 337–353. </a:t>
            </a:r>
            <a:r>
              <a:rPr lang="en-US" sz="2400" dirty="0">
                <a:hlinkClick r:id="rId3"/>
              </a:rPr>
              <a:t>https://doi.org/10.1002/aorn.14250</a:t>
            </a:r>
            <a:endParaRPr lang="en-US" sz="2400" dirty="0"/>
          </a:p>
          <a:p>
            <a:pPr marL="342900" indent="-342900">
              <a:lnSpc>
                <a:spcPts val="2952"/>
              </a:lnSpc>
              <a:buFont typeface="+mj-lt"/>
              <a:buAutoNum type="arabicPeriod"/>
            </a:pPr>
            <a:r>
              <a:rPr lang="en-US" sz="2400" dirty="0"/>
              <a:t>Sadler, D. (2016, April 10). Cover Story: Bullying in the Workplace. </a:t>
            </a:r>
            <a:r>
              <a:rPr lang="en-US" sz="2400" i="1" dirty="0"/>
              <a:t>OR Today</a:t>
            </a:r>
            <a:r>
              <a:rPr lang="en-US" sz="2400" dirty="0"/>
              <a:t>. </a:t>
            </a:r>
            <a:r>
              <a:rPr lang="en-US" sz="2400" dirty="0">
                <a:hlinkClick r:id="rId4"/>
              </a:rPr>
              <a:t>https://ortoday.com/cover-story-bullying-in-the-workplace/</a:t>
            </a:r>
            <a:endParaRPr lang="en-US" sz="2400" dirty="0"/>
          </a:p>
          <a:p>
            <a:pPr marL="342900" indent="-342900">
              <a:lnSpc>
                <a:spcPts val="2952"/>
              </a:lnSpc>
              <a:buFont typeface="+mj-lt"/>
              <a:buAutoNum type="arabicPeriod"/>
            </a:pPr>
            <a:r>
              <a:rPr lang="en-US" sz="2400" dirty="0"/>
              <a:t>Mayes, C. G., &amp; Cochran, K. (2023). Factors influencing perioperative nurse turnover: A Classic Grounded Theory study. </a:t>
            </a:r>
            <a:r>
              <a:rPr lang="en-US" sz="2400" i="1" dirty="0"/>
              <a:t>AORN Journal</a:t>
            </a:r>
            <a:r>
              <a:rPr lang="en-US" sz="2400" dirty="0"/>
              <a:t>, </a:t>
            </a:r>
            <a:r>
              <a:rPr lang="en-US" sz="2400" i="1" dirty="0"/>
              <a:t>117</a:t>
            </a:r>
            <a:r>
              <a:rPr lang="en-US" sz="2400" dirty="0"/>
              <a:t>(3), 161–174. https://doi.org/10.1002/aorn.13880</a:t>
            </a:r>
          </a:p>
          <a:p>
            <a:pPr marL="342900" indent="-342900">
              <a:lnSpc>
                <a:spcPts val="2952"/>
              </a:lnSpc>
              <a:buFont typeface="+mj-lt"/>
              <a:buAutoNum type="arabicPeriod"/>
            </a:pPr>
            <a:r>
              <a:rPr lang="en-US" sz="2400" dirty="0"/>
              <a:t>Kesten, K. S., Cox, C. W., LeGrand, E. K., &amp; Pearl Zhou, Q. (2025). Factors Associated With Turnover Among Perioperative Nurses After the COVID-19 Pandemic. </a:t>
            </a:r>
            <a:r>
              <a:rPr lang="en-US" sz="2400" i="1" dirty="0"/>
              <a:t>AORN Journal</a:t>
            </a:r>
            <a:r>
              <a:rPr lang="en-US" sz="2400" dirty="0"/>
              <a:t>, </a:t>
            </a:r>
            <a:r>
              <a:rPr lang="en-US" sz="2400" i="1" dirty="0"/>
              <a:t>122</a:t>
            </a:r>
            <a:r>
              <a:rPr lang="en-US" sz="2400" dirty="0"/>
              <a:t>(1), 20–32. </a:t>
            </a:r>
            <a:r>
              <a:rPr lang="en-US" sz="2400" dirty="0">
                <a:hlinkClick r:id="rId5"/>
              </a:rPr>
              <a:t>https://doi.org/10.1002/aorn.14368</a:t>
            </a:r>
            <a:endParaRPr lang="en-US" sz="2400" dirty="0"/>
          </a:p>
          <a:p>
            <a:pPr marL="342900" indent="-342900">
              <a:lnSpc>
                <a:spcPts val="2952"/>
              </a:lnSpc>
              <a:buFont typeface="+mj-lt"/>
              <a:buAutoNum type="arabicPeriod"/>
            </a:pPr>
            <a:r>
              <a:rPr lang="en-US" sz="2400" dirty="0"/>
              <a:t>Dwyer, P., Engstrand, S., &amp; Dyer, A. (2025). The influence of workplace sense of belonging and structural empowerment on perioperative nurses’ turnover intent. </a:t>
            </a:r>
            <a:r>
              <a:rPr lang="en-US" sz="2400" i="1" dirty="0"/>
              <a:t>AORN Journal</a:t>
            </a:r>
            <a:r>
              <a:rPr lang="en-US" sz="2400" dirty="0"/>
              <a:t>, </a:t>
            </a:r>
            <a:r>
              <a:rPr lang="en-US" sz="2400" i="1" dirty="0"/>
              <a:t>121</a:t>
            </a:r>
            <a:r>
              <a:rPr lang="en-US" sz="2400" dirty="0"/>
              <a:t>(4), 267–279. </a:t>
            </a:r>
            <a:r>
              <a:rPr lang="en-US" sz="2400" dirty="0">
                <a:hlinkClick r:id="rId6"/>
              </a:rPr>
              <a:t>https://doi.org/10.1002/aorn.14317</a:t>
            </a:r>
            <a:endParaRPr lang="en-US" sz="2400" dirty="0"/>
          </a:p>
          <a:p>
            <a:pPr marL="342900" indent="-342900">
              <a:lnSpc>
                <a:spcPts val="2952"/>
              </a:lnSpc>
              <a:buFont typeface="+mj-lt"/>
              <a:buAutoNum type="arabicPeriod"/>
            </a:pPr>
            <a:r>
              <a:rPr lang="en-US" sz="2400" dirty="0"/>
              <a:t> Xie, A., Xu, H. (Grace), &amp; Duff, J. (2025). Factors influencing perioperative nurses’ retention and turnover decisions: A qualitative analysis. </a:t>
            </a:r>
            <a:r>
              <a:rPr lang="en-US" sz="2400" i="1" dirty="0"/>
              <a:t>Perioperative Care and Operating Room Management</a:t>
            </a:r>
            <a:r>
              <a:rPr lang="en-US" sz="2400" dirty="0"/>
              <a:t>, </a:t>
            </a:r>
            <a:r>
              <a:rPr lang="en-US" sz="2400" i="1" dirty="0"/>
              <a:t>40</a:t>
            </a:r>
            <a:r>
              <a:rPr lang="en-US" sz="2400" dirty="0"/>
              <a:t>, 100503. https://doi.org/10.1016/j.pcorm.2025.100503</a:t>
            </a:r>
          </a:p>
          <a:p>
            <a:pPr marL="342900" indent="-342900">
              <a:lnSpc>
                <a:spcPts val="2952"/>
              </a:lnSpc>
              <a:buFont typeface="+mj-lt"/>
              <a:buAutoNum type="arabicPeriod"/>
            </a:pPr>
            <a:r>
              <a:rPr lang="en-US" sz="2400" dirty="0"/>
              <a:t> Xie, A., Duff, J., &amp; Munday, J. (2024). Perioperative nursing shortages: An integrative review of their impact, causal factors, and mitigation strategies. </a:t>
            </a:r>
            <a:r>
              <a:rPr lang="en-US" sz="2400" i="1" dirty="0"/>
              <a:t>Journal of Nursing Management</a:t>
            </a:r>
            <a:r>
              <a:rPr lang="en-US" sz="2400" dirty="0"/>
              <a:t>, </a:t>
            </a:r>
            <a:r>
              <a:rPr lang="en-US" sz="2400" i="1" dirty="0"/>
              <a:t>2024</a:t>
            </a:r>
            <a:r>
              <a:rPr lang="en-US" sz="2400" dirty="0"/>
              <a:t>(1), 2983251. https://doi.org/10.1155/2024/2983251</a:t>
            </a:r>
          </a:p>
          <a:p>
            <a:pPr>
              <a:lnSpc>
                <a:spcPts val="2952"/>
              </a:lnSpc>
            </a:pPr>
            <a:endParaRPr lang="en-US" sz="2400" dirty="0">
              <a:solidFill>
                <a:srgbClr val="2B2B2B"/>
              </a:solidFill>
              <a:latin typeface="Poppins"/>
              <a:ea typeface="Poppins"/>
              <a:cs typeface="Poppins"/>
              <a:sym typeface="Poppins"/>
            </a:endParaRPr>
          </a:p>
          <a:p>
            <a:pPr>
              <a:lnSpc>
                <a:spcPts val="2952"/>
              </a:lnSpc>
            </a:pPr>
            <a:endParaRPr lang="en-US" sz="2400" dirty="0">
              <a:solidFill>
                <a:srgbClr val="2B2B2B"/>
              </a:solidFill>
              <a:latin typeface="Poppins"/>
              <a:ea typeface="Poppins"/>
              <a:cs typeface="Poppins"/>
              <a:sym typeface="Poppins"/>
            </a:endParaRPr>
          </a:p>
          <a:p>
            <a:pPr>
              <a:lnSpc>
                <a:spcPts val="2952"/>
              </a:lnSpc>
            </a:pPr>
            <a:endParaRPr lang="en-US" sz="2400" dirty="0">
              <a:solidFill>
                <a:srgbClr val="2B2B2B"/>
              </a:solidFill>
              <a:latin typeface="Poppins"/>
              <a:ea typeface="Poppins"/>
              <a:cs typeface="Poppins"/>
              <a:sym typeface="Poppins"/>
            </a:endParaRPr>
          </a:p>
        </p:txBody>
      </p:sp>
    </p:spTree>
    <p:extLst>
      <p:ext uri="{BB962C8B-B14F-4D97-AF65-F5344CB8AC3E}">
        <p14:creationId xmlns:p14="http://schemas.microsoft.com/office/powerpoint/2010/main" val="298568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87746" y="6824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050298" y="6824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044494" y="819150"/>
            <a:ext cx="7633906" cy="8648700"/>
            <a:chOff x="0" y="0"/>
            <a:chExt cx="996079" cy="1128490"/>
          </a:xfrm>
        </p:grpSpPr>
        <p:sp>
          <p:nvSpPr>
            <p:cNvPr id="5" name="Freeform 5"/>
            <p:cNvSpPr/>
            <p:nvPr/>
          </p:nvSpPr>
          <p:spPr>
            <a:xfrm>
              <a:off x="0" y="0"/>
              <a:ext cx="996079" cy="1128490"/>
            </a:xfrm>
            <a:custGeom>
              <a:avLst/>
              <a:gdLst/>
              <a:ahLst/>
              <a:cxnLst/>
              <a:rect l="l" t="t" r="r" b="b"/>
              <a:pathLst>
                <a:path w="996079" h="1128490">
                  <a:moveTo>
                    <a:pt x="141981" y="0"/>
                  </a:moveTo>
                  <a:lnTo>
                    <a:pt x="854098" y="0"/>
                  </a:lnTo>
                  <a:cubicBezTo>
                    <a:pt x="932512" y="0"/>
                    <a:pt x="996079" y="63567"/>
                    <a:pt x="996079" y="141981"/>
                  </a:cubicBezTo>
                  <a:lnTo>
                    <a:pt x="996079" y="986509"/>
                  </a:lnTo>
                  <a:cubicBezTo>
                    <a:pt x="996079" y="1024165"/>
                    <a:pt x="981120" y="1060278"/>
                    <a:pt x="954493" y="1086905"/>
                  </a:cubicBezTo>
                  <a:cubicBezTo>
                    <a:pt x="927867" y="1113531"/>
                    <a:pt x="891754" y="1128490"/>
                    <a:pt x="854098" y="1128490"/>
                  </a:cubicBezTo>
                  <a:lnTo>
                    <a:pt x="141981" y="1128490"/>
                  </a:lnTo>
                  <a:cubicBezTo>
                    <a:pt x="104325" y="1128490"/>
                    <a:pt x="68212" y="1113531"/>
                    <a:pt x="41585" y="1086905"/>
                  </a:cubicBezTo>
                  <a:cubicBezTo>
                    <a:pt x="14959" y="1060278"/>
                    <a:pt x="0" y="1024165"/>
                    <a:pt x="0" y="986509"/>
                  </a:cubicBezTo>
                  <a:lnTo>
                    <a:pt x="0" y="141981"/>
                  </a:lnTo>
                  <a:cubicBezTo>
                    <a:pt x="0" y="104325"/>
                    <a:pt x="14959" y="68212"/>
                    <a:pt x="41585" y="41585"/>
                  </a:cubicBezTo>
                  <a:cubicBezTo>
                    <a:pt x="68212" y="14959"/>
                    <a:pt x="104325" y="0"/>
                    <a:pt x="141981" y="0"/>
                  </a:cubicBezTo>
                  <a:close/>
                </a:path>
              </a:pathLst>
            </a:custGeom>
            <a:blipFill>
              <a:blip r:embed="rId4"/>
              <a:stretch>
                <a:fillRect t="-16241" b="-16241"/>
              </a:stretch>
            </a:blipFill>
          </p:spPr>
          <p:txBody>
            <a:bodyPr/>
            <a:lstStyle/>
            <a:p>
              <a:endParaRPr lang="en-US"/>
            </a:p>
          </p:txBody>
        </p:sp>
      </p:grpSp>
      <p:grpSp>
        <p:nvGrpSpPr>
          <p:cNvPr id="6" name="Group 6"/>
          <p:cNvGrpSpPr/>
          <p:nvPr/>
        </p:nvGrpSpPr>
        <p:grpSpPr>
          <a:xfrm>
            <a:off x="6840570" y="819150"/>
            <a:ext cx="2703644" cy="2999607"/>
            <a:chOff x="0" y="0"/>
            <a:chExt cx="839468" cy="931363"/>
          </a:xfrm>
        </p:grpSpPr>
        <p:sp>
          <p:nvSpPr>
            <p:cNvPr id="7" name="Freeform 7"/>
            <p:cNvSpPr/>
            <p:nvPr/>
          </p:nvSpPr>
          <p:spPr>
            <a:xfrm>
              <a:off x="0" y="0"/>
              <a:ext cx="839468" cy="931363"/>
            </a:xfrm>
            <a:custGeom>
              <a:avLst/>
              <a:gdLst/>
              <a:ahLst/>
              <a:cxnLst/>
              <a:rect l="l" t="t" r="r" b="b"/>
              <a:pathLst>
                <a:path w="839468" h="931363">
                  <a:moveTo>
                    <a:pt x="157493" y="0"/>
                  </a:moveTo>
                  <a:lnTo>
                    <a:pt x="681975" y="0"/>
                  </a:lnTo>
                  <a:cubicBezTo>
                    <a:pt x="723744" y="0"/>
                    <a:pt x="763804" y="16593"/>
                    <a:pt x="793339" y="46129"/>
                  </a:cubicBezTo>
                  <a:cubicBezTo>
                    <a:pt x="822875" y="75664"/>
                    <a:pt x="839468" y="115723"/>
                    <a:pt x="839468" y="157493"/>
                  </a:cubicBezTo>
                  <a:lnTo>
                    <a:pt x="839468" y="773870"/>
                  </a:lnTo>
                  <a:cubicBezTo>
                    <a:pt x="839468" y="815640"/>
                    <a:pt x="822875" y="855699"/>
                    <a:pt x="793339" y="885235"/>
                  </a:cubicBezTo>
                  <a:cubicBezTo>
                    <a:pt x="763804" y="914770"/>
                    <a:pt x="723744" y="931363"/>
                    <a:pt x="681975" y="931363"/>
                  </a:cubicBezTo>
                  <a:lnTo>
                    <a:pt x="157493" y="931363"/>
                  </a:lnTo>
                  <a:cubicBezTo>
                    <a:pt x="115723" y="931363"/>
                    <a:pt x="75664" y="914770"/>
                    <a:pt x="46129" y="885235"/>
                  </a:cubicBezTo>
                  <a:cubicBezTo>
                    <a:pt x="16593" y="855699"/>
                    <a:pt x="0" y="815640"/>
                    <a:pt x="0" y="773870"/>
                  </a:cubicBezTo>
                  <a:lnTo>
                    <a:pt x="0" y="157493"/>
                  </a:lnTo>
                  <a:cubicBezTo>
                    <a:pt x="0" y="115723"/>
                    <a:pt x="16593" y="75664"/>
                    <a:pt x="46129" y="46129"/>
                  </a:cubicBezTo>
                  <a:cubicBezTo>
                    <a:pt x="75664" y="16593"/>
                    <a:pt x="115723" y="0"/>
                    <a:pt x="157493" y="0"/>
                  </a:cubicBezTo>
                  <a:close/>
                </a:path>
              </a:pathLst>
            </a:custGeom>
            <a:blipFill>
              <a:blip r:embed="rId5"/>
              <a:stretch>
                <a:fillRect t="-17642" b="-17642"/>
              </a:stretch>
            </a:blipFill>
          </p:spPr>
          <p:txBody>
            <a:bodyPr/>
            <a:lstStyle/>
            <a:p>
              <a:endParaRPr lang="en-US"/>
            </a:p>
          </p:txBody>
        </p:sp>
      </p:grpSp>
      <p:grpSp>
        <p:nvGrpSpPr>
          <p:cNvPr id="8" name="Group 8"/>
          <p:cNvGrpSpPr/>
          <p:nvPr/>
        </p:nvGrpSpPr>
        <p:grpSpPr>
          <a:xfrm>
            <a:off x="6840570" y="4333107"/>
            <a:ext cx="2703644" cy="2999607"/>
            <a:chOff x="0" y="0"/>
            <a:chExt cx="839468" cy="931363"/>
          </a:xfrm>
        </p:grpSpPr>
        <p:sp>
          <p:nvSpPr>
            <p:cNvPr id="9" name="Freeform 9"/>
            <p:cNvSpPr/>
            <p:nvPr/>
          </p:nvSpPr>
          <p:spPr>
            <a:xfrm>
              <a:off x="0" y="0"/>
              <a:ext cx="839468" cy="931363"/>
            </a:xfrm>
            <a:custGeom>
              <a:avLst/>
              <a:gdLst/>
              <a:ahLst/>
              <a:cxnLst/>
              <a:rect l="l" t="t" r="r" b="b"/>
              <a:pathLst>
                <a:path w="839468" h="931363">
                  <a:moveTo>
                    <a:pt x="157493" y="0"/>
                  </a:moveTo>
                  <a:lnTo>
                    <a:pt x="681975" y="0"/>
                  </a:lnTo>
                  <a:cubicBezTo>
                    <a:pt x="723744" y="0"/>
                    <a:pt x="763804" y="16593"/>
                    <a:pt x="793339" y="46129"/>
                  </a:cubicBezTo>
                  <a:cubicBezTo>
                    <a:pt x="822875" y="75664"/>
                    <a:pt x="839468" y="115723"/>
                    <a:pt x="839468" y="157493"/>
                  </a:cubicBezTo>
                  <a:lnTo>
                    <a:pt x="839468" y="773870"/>
                  </a:lnTo>
                  <a:cubicBezTo>
                    <a:pt x="839468" y="815640"/>
                    <a:pt x="822875" y="855699"/>
                    <a:pt x="793339" y="885235"/>
                  </a:cubicBezTo>
                  <a:cubicBezTo>
                    <a:pt x="763804" y="914770"/>
                    <a:pt x="723744" y="931363"/>
                    <a:pt x="681975" y="931363"/>
                  </a:cubicBezTo>
                  <a:lnTo>
                    <a:pt x="157493" y="931363"/>
                  </a:lnTo>
                  <a:cubicBezTo>
                    <a:pt x="115723" y="931363"/>
                    <a:pt x="75664" y="914770"/>
                    <a:pt x="46129" y="885235"/>
                  </a:cubicBezTo>
                  <a:cubicBezTo>
                    <a:pt x="16593" y="855699"/>
                    <a:pt x="0" y="815640"/>
                    <a:pt x="0" y="773870"/>
                  </a:cubicBezTo>
                  <a:lnTo>
                    <a:pt x="0" y="157493"/>
                  </a:lnTo>
                  <a:cubicBezTo>
                    <a:pt x="0" y="115723"/>
                    <a:pt x="16593" y="75664"/>
                    <a:pt x="46129" y="46129"/>
                  </a:cubicBezTo>
                  <a:cubicBezTo>
                    <a:pt x="75664" y="16593"/>
                    <a:pt x="115723" y="0"/>
                    <a:pt x="157493" y="0"/>
                  </a:cubicBezTo>
                  <a:close/>
                </a:path>
              </a:pathLst>
            </a:custGeom>
            <a:blipFill>
              <a:blip r:embed="rId6"/>
              <a:stretch>
                <a:fillRect l="-33262" r="-33262"/>
              </a:stretch>
            </a:blipFill>
          </p:spPr>
          <p:txBody>
            <a:bodyPr/>
            <a:lstStyle/>
            <a:p>
              <a:endParaRPr lang="en-US"/>
            </a:p>
          </p:txBody>
        </p:sp>
      </p:grpSp>
      <p:sp>
        <p:nvSpPr>
          <p:cNvPr id="10" name="Freeform 10"/>
          <p:cNvSpPr/>
          <p:nvPr/>
        </p:nvSpPr>
        <p:spPr>
          <a:xfrm>
            <a:off x="9433709" y="4511977"/>
            <a:ext cx="1295684" cy="1330459"/>
          </a:xfrm>
          <a:custGeom>
            <a:avLst/>
            <a:gdLst/>
            <a:ahLst/>
            <a:cxnLst/>
            <a:rect l="l" t="t" r="r" b="b"/>
            <a:pathLst>
              <a:path w="1295684" h="1330459">
                <a:moveTo>
                  <a:pt x="0" y="0"/>
                </a:moveTo>
                <a:lnTo>
                  <a:pt x="1295685" y="0"/>
                </a:lnTo>
                <a:lnTo>
                  <a:pt x="1295685" y="1330459"/>
                </a:lnTo>
                <a:lnTo>
                  <a:pt x="0" y="1330459"/>
                </a:lnTo>
                <a:lnTo>
                  <a:pt x="0" y="0"/>
                </a:lnTo>
                <a:close/>
              </a:path>
            </a:pathLst>
          </a:custGeom>
          <a:blipFill>
            <a:blip r:embed="rId7"/>
            <a:stretch>
              <a:fillRect l="-1406" r="-1406"/>
            </a:stretch>
          </a:blipFill>
        </p:spPr>
        <p:txBody>
          <a:bodyPr/>
          <a:lstStyle/>
          <a:p>
            <a:endParaRPr lang="en-US"/>
          </a:p>
        </p:txBody>
      </p:sp>
      <p:grpSp>
        <p:nvGrpSpPr>
          <p:cNvPr id="11" name="Group 11"/>
          <p:cNvGrpSpPr/>
          <p:nvPr/>
        </p:nvGrpSpPr>
        <p:grpSpPr>
          <a:xfrm>
            <a:off x="9444925" y="4527069"/>
            <a:ext cx="1199138" cy="1232862"/>
            <a:chOff x="0" y="0"/>
            <a:chExt cx="790566" cy="812800"/>
          </a:xfrm>
        </p:grpSpPr>
        <p:sp>
          <p:nvSpPr>
            <p:cNvPr id="12" name="Freeform 12"/>
            <p:cNvSpPr/>
            <p:nvPr/>
          </p:nvSpPr>
          <p:spPr>
            <a:xfrm>
              <a:off x="0" y="0"/>
              <a:ext cx="790566" cy="812800"/>
            </a:xfrm>
            <a:custGeom>
              <a:avLst/>
              <a:gdLst/>
              <a:ahLst/>
              <a:cxnLst/>
              <a:rect l="l" t="t" r="r" b="b"/>
              <a:pathLst>
                <a:path w="790566" h="812800">
                  <a:moveTo>
                    <a:pt x="395283" y="0"/>
                  </a:moveTo>
                  <a:cubicBezTo>
                    <a:pt x="176974" y="0"/>
                    <a:pt x="0" y="181951"/>
                    <a:pt x="0" y="406400"/>
                  </a:cubicBezTo>
                  <a:cubicBezTo>
                    <a:pt x="0" y="630849"/>
                    <a:pt x="176974" y="812800"/>
                    <a:pt x="395283" y="812800"/>
                  </a:cubicBezTo>
                  <a:cubicBezTo>
                    <a:pt x="613592" y="812800"/>
                    <a:pt x="790566" y="630849"/>
                    <a:pt x="790566" y="406400"/>
                  </a:cubicBezTo>
                  <a:cubicBezTo>
                    <a:pt x="790566" y="181951"/>
                    <a:pt x="613592" y="0"/>
                    <a:pt x="395283" y="0"/>
                  </a:cubicBezTo>
                  <a:close/>
                </a:path>
              </a:pathLst>
            </a:custGeom>
            <a:solidFill>
              <a:srgbClr val="FFFFFF"/>
            </a:solidFill>
          </p:spPr>
          <p:txBody>
            <a:bodyPr/>
            <a:lstStyle/>
            <a:p>
              <a:endParaRPr lang="en-US"/>
            </a:p>
          </p:txBody>
        </p:sp>
        <p:sp>
          <p:nvSpPr>
            <p:cNvPr id="13" name="TextBox 13"/>
            <p:cNvSpPr txBox="1"/>
            <p:nvPr/>
          </p:nvSpPr>
          <p:spPr>
            <a:xfrm>
              <a:off x="74116" y="38100"/>
              <a:ext cx="642335" cy="698500"/>
            </a:xfrm>
            <a:prstGeom prst="rect">
              <a:avLst/>
            </a:prstGeom>
          </p:spPr>
          <p:txBody>
            <a:bodyPr lIns="50800" tIns="50800" rIns="50800" bIns="50800" rtlCol="0" anchor="ctr"/>
            <a:lstStyle/>
            <a:p>
              <a:pPr algn="ctr">
                <a:lnSpc>
                  <a:spcPts val="2659"/>
                </a:lnSpc>
              </a:pPr>
              <a:endParaRPr/>
            </a:p>
          </p:txBody>
        </p:sp>
      </p:grpSp>
      <p:sp>
        <p:nvSpPr>
          <p:cNvPr id="14" name="AutoShape 14"/>
          <p:cNvSpPr/>
          <p:nvPr/>
        </p:nvSpPr>
        <p:spPr>
          <a:xfrm flipH="1">
            <a:off x="9825108" y="5143500"/>
            <a:ext cx="438772" cy="0"/>
          </a:xfrm>
          <a:prstGeom prst="line">
            <a:avLst/>
          </a:prstGeom>
          <a:ln w="47625" cap="flat">
            <a:solidFill>
              <a:srgbClr val="57A3BB"/>
            </a:solidFill>
            <a:prstDash val="solid"/>
            <a:headEnd type="triangle" w="lg" len="med"/>
            <a:tailEnd type="none" w="sm" len="sm"/>
          </a:ln>
        </p:spPr>
        <p:txBody>
          <a:bodyPr/>
          <a:lstStyle/>
          <a:p>
            <a:endParaRPr lang="en-US"/>
          </a:p>
        </p:txBody>
      </p:sp>
      <p:grpSp>
        <p:nvGrpSpPr>
          <p:cNvPr id="23" name="Group 23"/>
          <p:cNvGrpSpPr/>
          <p:nvPr/>
        </p:nvGrpSpPr>
        <p:grpSpPr>
          <a:xfrm>
            <a:off x="2490136" y="660882"/>
            <a:ext cx="39377" cy="3937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5" name="TextBox 25"/>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sp>
        <p:nvSpPr>
          <p:cNvPr id="26" name="AutoShape 26"/>
          <p:cNvSpPr/>
          <p:nvPr/>
        </p:nvSpPr>
        <p:spPr>
          <a:xfrm flipV="1">
            <a:off x="952500" y="3490632"/>
            <a:ext cx="5070552" cy="0"/>
          </a:xfrm>
          <a:prstGeom prst="line">
            <a:avLst/>
          </a:prstGeom>
          <a:ln w="28575" cap="flat">
            <a:solidFill>
              <a:srgbClr val="57A3BB"/>
            </a:solidFill>
            <a:prstDash val="solid"/>
            <a:headEnd type="none" w="sm" len="sm"/>
            <a:tailEnd type="none" w="sm" len="sm"/>
          </a:ln>
        </p:spPr>
        <p:txBody>
          <a:bodyPr/>
          <a:lstStyle/>
          <a:p>
            <a:endParaRPr lang="en-US"/>
          </a:p>
        </p:txBody>
      </p:sp>
      <p:sp>
        <p:nvSpPr>
          <p:cNvPr id="27" name="AutoShape 27"/>
          <p:cNvSpPr/>
          <p:nvPr/>
        </p:nvSpPr>
        <p:spPr>
          <a:xfrm>
            <a:off x="952500" y="4162198"/>
            <a:ext cx="5070552" cy="0"/>
          </a:xfrm>
          <a:prstGeom prst="line">
            <a:avLst/>
          </a:prstGeom>
          <a:ln w="28575" cap="flat">
            <a:solidFill>
              <a:srgbClr val="57A3BB"/>
            </a:solidFill>
            <a:prstDash val="solid"/>
            <a:headEnd type="none" w="sm" len="sm"/>
            <a:tailEnd type="none" w="sm" len="sm"/>
          </a:ln>
        </p:spPr>
        <p:txBody>
          <a:bodyPr/>
          <a:lstStyle/>
          <a:p>
            <a:endParaRPr lang="en-US"/>
          </a:p>
        </p:txBody>
      </p:sp>
      <p:sp>
        <p:nvSpPr>
          <p:cNvPr id="29" name="AutoShape 29"/>
          <p:cNvSpPr/>
          <p:nvPr/>
        </p:nvSpPr>
        <p:spPr>
          <a:xfrm>
            <a:off x="952500" y="5295900"/>
            <a:ext cx="5070552" cy="0"/>
          </a:xfrm>
          <a:prstGeom prst="line">
            <a:avLst/>
          </a:prstGeom>
          <a:ln w="28575" cap="flat">
            <a:solidFill>
              <a:srgbClr val="57A3BB"/>
            </a:solidFill>
            <a:prstDash val="solid"/>
            <a:headEnd type="none" w="sm" len="sm"/>
            <a:tailEnd type="none" w="sm" len="sm"/>
          </a:ln>
        </p:spPr>
        <p:txBody>
          <a:bodyPr/>
          <a:lstStyle/>
          <a:p>
            <a:endParaRPr lang="en-US"/>
          </a:p>
        </p:txBody>
      </p:sp>
      <p:sp>
        <p:nvSpPr>
          <p:cNvPr id="30" name="AutoShape 30"/>
          <p:cNvSpPr/>
          <p:nvPr/>
        </p:nvSpPr>
        <p:spPr>
          <a:xfrm>
            <a:off x="952500" y="6176895"/>
            <a:ext cx="5070552" cy="0"/>
          </a:xfrm>
          <a:prstGeom prst="line">
            <a:avLst/>
          </a:prstGeom>
          <a:ln w="28575" cap="flat">
            <a:solidFill>
              <a:srgbClr val="57A3BB"/>
            </a:solidFill>
            <a:prstDash val="solid"/>
            <a:headEnd type="none" w="sm" len="sm"/>
            <a:tailEnd type="none" w="sm" len="sm"/>
          </a:ln>
        </p:spPr>
        <p:txBody>
          <a:bodyPr/>
          <a:lstStyle/>
          <a:p>
            <a:endParaRPr lang="en-US"/>
          </a:p>
        </p:txBody>
      </p:sp>
      <p:sp>
        <p:nvSpPr>
          <p:cNvPr id="31" name="AutoShape 31"/>
          <p:cNvSpPr/>
          <p:nvPr/>
        </p:nvSpPr>
        <p:spPr>
          <a:xfrm>
            <a:off x="952500" y="7081080"/>
            <a:ext cx="5070552" cy="0"/>
          </a:xfrm>
          <a:prstGeom prst="line">
            <a:avLst/>
          </a:prstGeom>
          <a:ln w="28575" cap="flat">
            <a:solidFill>
              <a:srgbClr val="57A3BB"/>
            </a:solidFill>
            <a:prstDash val="solid"/>
            <a:headEnd type="none" w="sm" len="sm"/>
            <a:tailEnd type="none" w="sm" len="sm"/>
          </a:ln>
        </p:spPr>
        <p:txBody>
          <a:bodyPr/>
          <a:lstStyle/>
          <a:p>
            <a:endParaRPr lang="en-US"/>
          </a:p>
        </p:txBody>
      </p:sp>
      <p:sp>
        <p:nvSpPr>
          <p:cNvPr id="32" name="AutoShape 32"/>
          <p:cNvSpPr/>
          <p:nvPr/>
        </p:nvSpPr>
        <p:spPr>
          <a:xfrm>
            <a:off x="952500" y="7658100"/>
            <a:ext cx="5070552" cy="0"/>
          </a:xfrm>
          <a:prstGeom prst="line">
            <a:avLst/>
          </a:prstGeom>
          <a:ln w="28575" cap="flat">
            <a:solidFill>
              <a:srgbClr val="57A3BB"/>
            </a:solidFill>
            <a:prstDash val="solid"/>
            <a:headEnd type="none" w="sm" len="sm"/>
            <a:tailEnd type="none" w="sm" len="sm"/>
          </a:ln>
        </p:spPr>
        <p:txBody>
          <a:bodyPr/>
          <a:lstStyle/>
          <a:p>
            <a:endParaRPr lang="en-US" dirty="0"/>
          </a:p>
        </p:txBody>
      </p:sp>
      <p:sp>
        <p:nvSpPr>
          <p:cNvPr id="34" name="TextBox 34"/>
          <p:cNvSpPr txBox="1"/>
          <p:nvPr/>
        </p:nvSpPr>
        <p:spPr>
          <a:xfrm>
            <a:off x="952500" y="2695536"/>
            <a:ext cx="4544665" cy="387286"/>
          </a:xfrm>
          <a:prstGeom prst="rect">
            <a:avLst/>
          </a:prstGeom>
        </p:spPr>
        <p:txBody>
          <a:bodyPr lIns="0" tIns="0" rIns="0" bIns="0" rtlCol="0" anchor="t">
            <a:spAutoFit/>
          </a:bodyPr>
          <a:lstStyle/>
          <a:p>
            <a:pPr algn="l">
              <a:lnSpc>
                <a:spcPts val="2944"/>
              </a:lnSpc>
            </a:pPr>
            <a:r>
              <a:rPr lang="en-US" sz="3200" b="1" dirty="0">
                <a:solidFill>
                  <a:srgbClr val="2B2B2B"/>
                </a:solidFill>
                <a:ea typeface="Poppins"/>
                <a:cs typeface="Poppins"/>
                <a:sym typeface="Poppins"/>
              </a:rPr>
              <a:t>Objectives</a:t>
            </a:r>
          </a:p>
        </p:txBody>
      </p:sp>
      <p:sp>
        <p:nvSpPr>
          <p:cNvPr id="36" name="TextBox 36"/>
          <p:cNvSpPr txBox="1"/>
          <p:nvPr/>
        </p:nvSpPr>
        <p:spPr>
          <a:xfrm>
            <a:off x="999333" y="3762228"/>
            <a:ext cx="4544665" cy="369332"/>
          </a:xfrm>
          <a:prstGeom prst="rect">
            <a:avLst/>
          </a:prstGeom>
        </p:spPr>
        <p:txBody>
          <a:bodyPr lIns="0" tIns="0" rIns="0" bIns="0" rtlCol="0" anchor="t">
            <a:spAutoFit/>
          </a:bodyPr>
          <a:lstStyle/>
          <a:p>
            <a:pPr>
              <a:spcBef>
                <a:spcPts val="2500"/>
              </a:spcBef>
              <a:spcAft>
                <a:spcPts val="600"/>
              </a:spcAft>
            </a:pPr>
            <a:r>
              <a:rPr lang="en-US" sz="2400" dirty="0"/>
              <a:t>Statistical Trends</a:t>
            </a:r>
          </a:p>
        </p:txBody>
      </p:sp>
      <p:sp>
        <p:nvSpPr>
          <p:cNvPr id="38" name="TextBox 38"/>
          <p:cNvSpPr txBox="1"/>
          <p:nvPr/>
        </p:nvSpPr>
        <p:spPr>
          <a:xfrm>
            <a:off x="999334" y="4436928"/>
            <a:ext cx="4544665" cy="726353"/>
          </a:xfrm>
          <a:prstGeom prst="rect">
            <a:avLst/>
          </a:prstGeom>
        </p:spPr>
        <p:txBody>
          <a:bodyPr lIns="0" tIns="0" rIns="0" bIns="0" rtlCol="0" anchor="t">
            <a:spAutoFit/>
          </a:bodyPr>
          <a:lstStyle/>
          <a:p>
            <a:pPr algn="l">
              <a:lnSpc>
                <a:spcPts val="2944"/>
              </a:lnSpc>
              <a:spcBef>
                <a:spcPct val="0"/>
              </a:spcBef>
            </a:pPr>
            <a:r>
              <a:rPr lang="en-US" sz="2103" dirty="0">
                <a:solidFill>
                  <a:srgbClr val="2B2B2B"/>
                </a:solidFill>
                <a:latin typeface="Poppins"/>
                <a:ea typeface="Poppins"/>
                <a:cs typeface="Poppins"/>
                <a:sym typeface="Poppins"/>
              </a:rPr>
              <a:t>Impact of perioperative nurse turnover</a:t>
            </a:r>
          </a:p>
        </p:txBody>
      </p:sp>
      <p:sp>
        <p:nvSpPr>
          <p:cNvPr id="42" name="TextBox 42"/>
          <p:cNvSpPr txBox="1"/>
          <p:nvPr/>
        </p:nvSpPr>
        <p:spPr>
          <a:xfrm>
            <a:off x="999335" y="5428520"/>
            <a:ext cx="4544665" cy="726353"/>
          </a:xfrm>
          <a:prstGeom prst="rect">
            <a:avLst/>
          </a:prstGeom>
        </p:spPr>
        <p:txBody>
          <a:bodyPr lIns="0" tIns="0" rIns="0" bIns="0" rtlCol="0" anchor="t">
            <a:spAutoFit/>
          </a:bodyPr>
          <a:lstStyle/>
          <a:p>
            <a:pPr>
              <a:lnSpc>
                <a:spcPts val="2944"/>
              </a:lnSpc>
              <a:spcBef>
                <a:spcPct val="0"/>
              </a:spcBef>
            </a:pPr>
            <a:r>
              <a:rPr lang="en-US" sz="2103" dirty="0">
                <a:solidFill>
                  <a:srgbClr val="2B2B2B"/>
                </a:solidFill>
                <a:latin typeface="Poppins"/>
                <a:ea typeface="Poppins"/>
                <a:cs typeface="Poppins"/>
                <a:sym typeface="Poppins"/>
              </a:rPr>
              <a:t>Results of initial perioperative nurse turnover study</a:t>
            </a:r>
          </a:p>
        </p:txBody>
      </p:sp>
      <p:sp>
        <p:nvSpPr>
          <p:cNvPr id="44" name="TextBox 44"/>
          <p:cNvSpPr txBox="1"/>
          <p:nvPr/>
        </p:nvSpPr>
        <p:spPr>
          <a:xfrm>
            <a:off x="999334" y="6344559"/>
            <a:ext cx="4544665" cy="726353"/>
          </a:xfrm>
          <a:prstGeom prst="rect">
            <a:avLst/>
          </a:prstGeom>
        </p:spPr>
        <p:txBody>
          <a:bodyPr lIns="0" tIns="0" rIns="0" bIns="0" rtlCol="0" anchor="t">
            <a:spAutoFit/>
          </a:bodyPr>
          <a:lstStyle/>
          <a:p>
            <a:pPr>
              <a:lnSpc>
                <a:spcPts val="2944"/>
              </a:lnSpc>
              <a:spcBef>
                <a:spcPct val="0"/>
              </a:spcBef>
            </a:pPr>
            <a:r>
              <a:rPr lang="en-US" sz="2103" dirty="0">
                <a:solidFill>
                  <a:srgbClr val="2B2B2B"/>
                </a:solidFill>
                <a:latin typeface="Poppins"/>
                <a:ea typeface="Poppins"/>
                <a:cs typeface="Poppins"/>
                <a:sym typeface="Poppins"/>
              </a:rPr>
              <a:t>Dependability of the Perioperative Nurse Turnover Theory</a:t>
            </a:r>
          </a:p>
        </p:txBody>
      </p:sp>
      <p:sp>
        <p:nvSpPr>
          <p:cNvPr id="46" name="TextBox 46"/>
          <p:cNvSpPr txBox="1"/>
          <p:nvPr/>
        </p:nvSpPr>
        <p:spPr>
          <a:xfrm>
            <a:off x="999334" y="7282940"/>
            <a:ext cx="4544665" cy="354456"/>
          </a:xfrm>
          <a:prstGeom prst="rect">
            <a:avLst/>
          </a:prstGeom>
        </p:spPr>
        <p:txBody>
          <a:bodyPr lIns="0" tIns="0" rIns="0" bIns="0" rtlCol="0" anchor="t">
            <a:spAutoFit/>
          </a:bodyPr>
          <a:lstStyle/>
          <a:p>
            <a:pPr algn="l">
              <a:lnSpc>
                <a:spcPts val="2944"/>
              </a:lnSpc>
              <a:spcBef>
                <a:spcPct val="0"/>
              </a:spcBef>
            </a:pPr>
            <a:r>
              <a:rPr lang="en-US" sz="2103" dirty="0">
                <a:solidFill>
                  <a:srgbClr val="2B2B2B"/>
                </a:solidFill>
                <a:latin typeface="Poppins"/>
                <a:ea typeface="Poppins"/>
                <a:cs typeface="Poppins"/>
                <a:sym typeface="Poppins"/>
              </a:rPr>
              <a:t>What can you do?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5140" y="-5487013"/>
            <a:ext cx="10707325" cy="1070732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A3BB"/>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605552" y="775793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268104" y="775793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8976444" y="1181184"/>
            <a:ext cx="7924716" cy="7924716"/>
            <a:chOff x="0" y="0"/>
            <a:chExt cx="812800" cy="812800"/>
          </a:xfrm>
        </p:grpSpPr>
        <p:sp>
          <p:nvSpPr>
            <p:cNvPr id="8" name="Freeform 8"/>
            <p:cNvSpPr/>
            <p:nvPr/>
          </p:nvSpPr>
          <p:spPr>
            <a:xfrm>
              <a:off x="0" y="0"/>
              <a:ext cx="812800" cy="812800"/>
            </a:xfrm>
            <a:custGeom>
              <a:avLst/>
              <a:gdLst/>
              <a:ahLst/>
              <a:cxnLst/>
              <a:rect l="l" t="t" r="r" b="b"/>
              <a:pathLst>
                <a:path w="812800" h="812800">
                  <a:moveTo>
                    <a:pt x="117232" y="0"/>
                  </a:moveTo>
                  <a:lnTo>
                    <a:pt x="695568" y="0"/>
                  </a:lnTo>
                  <a:cubicBezTo>
                    <a:pt x="726660" y="0"/>
                    <a:pt x="756478" y="12351"/>
                    <a:pt x="778464" y="34336"/>
                  </a:cubicBezTo>
                  <a:cubicBezTo>
                    <a:pt x="800449" y="56322"/>
                    <a:pt x="812800" y="86140"/>
                    <a:pt x="812800" y="117232"/>
                  </a:cubicBezTo>
                  <a:lnTo>
                    <a:pt x="812800" y="695568"/>
                  </a:lnTo>
                  <a:cubicBezTo>
                    <a:pt x="812800" y="726660"/>
                    <a:pt x="800449" y="756478"/>
                    <a:pt x="778464" y="778464"/>
                  </a:cubicBezTo>
                  <a:cubicBezTo>
                    <a:pt x="756478" y="800449"/>
                    <a:pt x="726660" y="812800"/>
                    <a:pt x="695568" y="812800"/>
                  </a:cubicBezTo>
                  <a:lnTo>
                    <a:pt x="117232" y="812800"/>
                  </a:lnTo>
                  <a:cubicBezTo>
                    <a:pt x="86140" y="812800"/>
                    <a:pt x="56322" y="800449"/>
                    <a:pt x="34336" y="778464"/>
                  </a:cubicBezTo>
                  <a:cubicBezTo>
                    <a:pt x="12351" y="756478"/>
                    <a:pt x="0" y="726660"/>
                    <a:pt x="0" y="695568"/>
                  </a:cubicBezTo>
                  <a:lnTo>
                    <a:pt x="0" y="117232"/>
                  </a:lnTo>
                  <a:cubicBezTo>
                    <a:pt x="0" y="86140"/>
                    <a:pt x="12351" y="56322"/>
                    <a:pt x="34336" y="34336"/>
                  </a:cubicBezTo>
                  <a:cubicBezTo>
                    <a:pt x="56322" y="12351"/>
                    <a:pt x="86140" y="0"/>
                    <a:pt x="117232" y="0"/>
                  </a:cubicBezTo>
                  <a:close/>
                </a:path>
              </a:pathLst>
            </a:custGeom>
            <a:blipFill>
              <a:blip r:embed="rId4"/>
              <a:stretch>
                <a:fillRect l="-26190" r="-26190"/>
              </a:stretch>
            </a:blipFill>
          </p:spPr>
          <p:txBody>
            <a:bodyPr/>
            <a:lstStyle/>
            <a:p>
              <a:endParaRPr lang="en-US"/>
            </a:p>
          </p:txBody>
        </p:sp>
      </p:grpSp>
      <p:grpSp>
        <p:nvGrpSpPr>
          <p:cNvPr id="17" name="Group 17"/>
          <p:cNvGrpSpPr/>
          <p:nvPr/>
        </p:nvGrpSpPr>
        <p:grpSpPr>
          <a:xfrm>
            <a:off x="2490136" y="660882"/>
            <a:ext cx="39377" cy="3937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19" name="TextBox 19"/>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sp>
        <p:nvSpPr>
          <p:cNvPr id="20" name="AutoShape 20"/>
          <p:cNvSpPr/>
          <p:nvPr/>
        </p:nvSpPr>
        <p:spPr>
          <a:xfrm>
            <a:off x="1371600" y="2084677"/>
            <a:ext cx="951661" cy="0"/>
          </a:xfrm>
          <a:prstGeom prst="line">
            <a:avLst/>
          </a:prstGeom>
          <a:ln w="95250" cap="flat">
            <a:solidFill>
              <a:srgbClr val="57A3BB"/>
            </a:solidFill>
            <a:prstDash val="solid"/>
            <a:headEnd type="none" w="sm" len="sm"/>
            <a:tailEnd type="none" w="sm" len="sm"/>
          </a:ln>
        </p:spPr>
        <p:txBody>
          <a:bodyPr/>
          <a:lstStyle/>
          <a:p>
            <a:endParaRPr lang="en-US"/>
          </a:p>
        </p:txBody>
      </p:sp>
      <p:sp>
        <p:nvSpPr>
          <p:cNvPr id="22" name="TextBox 22"/>
          <p:cNvSpPr txBox="1"/>
          <p:nvPr/>
        </p:nvSpPr>
        <p:spPr>
          <a:xfrm>
            <a:off x="1371599" y="2265652"/>
            <a:ext cx="5606347" cy="1317797"/>
          </a:xfrm>
          <a:prstGeom prst="rect">
            <a:avLst/>
          </a:prstGeom>
        </p:spPr>
        <p:txBody>
          <a:bodyPr wrap="square" lIns="0" tIns="0" rIns="0" bIns="0" rtlCol="0" anchor="t">
            <a:spAutoFit/>
          </a:bodyPr>
          <a:lstStyle/>
          <a:p>
            <a:pPr algn="l">
              <a:lnSpc>
                <a:spcPts val="5208"/>
              </a:lnSpc>
            </a:pPr>
            <a:r>
              <a:rPr lang="en-US" sz="4200" b="1" dirty="0">
                <a:solidFill>
                  <a:srgbClr val="2B2B2B"/>
                </a:solidFill>
                <a:latin typeface="Poppins Bold"/>
                <a:ea typeface="Poppins Bold"/>
                <a:cs typeface="Poppins Bold"/>
                <a:sym typeface="Poppins Bold"/>
              </a:rPr>
              <a:t>Let’s take a second to reflect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9CC"/>
        </a:solidFill>
        <a:effectLst/>
      </p:bgPr>
    </p:bg>
    <p:spTree>
      <p:nvGrpSpPr>
        <p:cNvPr id="1" name="Shape 485"/>
        <p:cNvGrpSpPr/>
        <p:nvPr/>
      </p:nvGrpSpPr>
      <p:grpSpPr>
        <a:xfrm>
          <a:off x="0" y="0"/>
          <a:ext cx="0" cy="0"/>
          <a:chOff x="0" y="0"/>
          <a:chExt cx="0" cy="0"/>
        </a:xfrm>
      </p:grpSpPr>
      <p:sp>
        <p:nvSpPr>
          <p:cNvPr id="486" name="Google Shape;486;p33"/>
          <p:cNvSpPr/>
          <p:nvPr/>
        </p:nvSpPr>
        <p:spPr>
          <a:xfrm>
            <a:off x="0" y="0"/>
            <a:ext cx="18288000" cy="9158286"/>
          </a:xfrm>
          <a:custGeom>
            <a:avLst/>
            <a:gdLst/>
            <a:ahLst/>
            <a:cxnLst/>
            <a:rect l="l" t="t" r="r" b="b"/>
            <a:pathLst>
              <a:path w="12192000" h="6105524" extrusionOk="0">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a:gsLst>
              <a:gs pos="0">
                <a:schemeClr val="accent5"/>
              </a:gs>
              <a:gs pos="10000">
                <a:schemeClr val="accent5"/>
              </a:gs>
              <a:gs pos="30000">
                <a:schemeClr val="accent4"/>
              </a:gs>
              <a:gs pos="50000">
                <a:srgbClr val="FDEC3B"/>
              </a:gs>
              <a:gs pos="70000">
                <a:schemeClr val="accent2"/>
              </a:gs>
              <a:gs pos="90000">
                <a:schemeClr val="accent1"/>
              </a:gs>
              <a:gs pos="100000">
                <a:schemeClr val="accent1"/>
              </a:gs>
            </a:gsLst>
            <a:lin ang="7200000" scaled="0"/>
          </a:gra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sp>
        <p:nvSpPr>
          <p:cNvPr id="487" name="Google Shape;487;p33"/>
          <p:cNvSpPr/>
          <p:nvPr/>
        </p:nvSpPr>
        <p:spPr>
          <a:xfrm>
            <a:off x="0" y="0"/>
            <a:ext cx="18288000" cy="10287000"/>
          </a:xfrm>
          <a:prstGeom prst="rect">
            <a:avLst/>
          </a:prstGeom>
          <a:solidFill>
            <a:schemeClr val="accent5"/>
          </a:soli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sp>
        <p:nvSpPr>
          <p:cNvPr id="489" name="Google Shape;489;p33"/>
          <p:cNvSpPr/>
          <p:nvPr/>
        </p:nvSpPr>
        <p:spPr>
          <a:xfrm>
            <a:off x="0" y="1142999"/>
            <a:ext cx="18288000" cy="9143999"/>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Arial"/>
              <a:ea typeface="Arial"/>
              <a:cs typeface="Arial"/>
              <a:sym typeface="Arial"/>
            </a:endParaRPr>
          </a:p>
        </p:txBody>
      </p:sp>
      <p:pic>
        <p:nvPicPr>
          <p:cNvPr id="4" name="Picture 3" descr="A person wearing a mask&#10;&#10;Description automatically generated with low confidence">
            <a:extLst>
              <a:ext uri="{FF2B5EF4-FFF2-40B4-BE49-F238E27FC236}">
                <a16:creationId xmlns:a16="http://schemas.microsoft.com/office/drawing/2014/main" id="{B4745396-2858-BE5A-1795-8051B620F07A}"/>
              </a:ext>
            </a:extLst>
          </p:cNvPr>
          <p:cNvPicPr>
            <a:picLocks noChangeAspect="1"/>
          </p:cNvPicPr>
          <p:nvPr/>
        </p:nvPicPr>
        <p:blipFill>
          <a:blip r:embed="rId5"/>
          <a:stretch>
            <a:fillRect/>
          </a:stretch>
        </p:blipFill>
        <p:spPr>
          <a:xfrm>
            <a:off x="6788036" y="3577498"/>
            <a:ext cx="4711928" cy="3132005"/>
          </a:xfrm>
          <a:prstGeom prst="rect">
            <a:avLst/>
          </a:prstGeom>
        </p:spPr>
      </p:pic>
      <p:pic>
        <p:nvPicPr>
          <p:cNvPr id="8" name="Picture 7" descr="A group of surgeons performing surgery&#10;&#10;Description automatically generated with low confidence">
            <a:extLst>
              <a:ext uri="{FF2B5EF4-FFF2-40B4-BE49-F238E27FC236}">
                <a16:creationId xmlns:a16="http://schemas.microsoft.com/office/drawing/2014/main" id="{CF32CD2E-5AA4-7B42-612A-684A591B3E36}"/>
              </a:ext>
            </a:extLst>
          </p:cNvPr>
          <p:cNvPicPr>
            <a:picLocks noChangeAspect="1"/>
          </p:cNvPicPr>
          <p:nvPr/>
        </p:nvPicPr>
        <p:blipFill>
          <a:blip r:embed="rId6"/>
          <a:stretch>
            <a:fillRect/>
          </a:stretch>
        </p:blipFill>
        <p:spPr>
          <a:xfrm>
            <a:off x="1558089" y="1750595"/>
            <a:ext cx="5715000" cy="4800600"/>
          </a:xfrm>
          <a:prstGeom prst="rect">
            <a:avLst/>
          </a:prstGeom>
        </p:spPr>
      </p:pic>
      <p:pic>
        <p:nvPicPr>
          <p:cNvPr id="12" name="Picture 11" descr="A child looking at a computer screen&#10;&#10;Description automatically generated with low confidence">
            <a:extLst>
              <a:ext uri="{FF2B5EF4-FFF2-40B4-BE49-F238E27FC236}">
                <a16:creationId xmlns:a16="http://schemas.microsoft.com/office/drawing/2014/main" id="{0B0DE444-B9B8-1D5C-88A8-F1CB6E58B73E}"/>
              </a:ext>
            </a:extLst>
          </p:cNvPr>
          <p:cNvPicPr>
            <a:picLocks noChangeAspect="1"/>
          </p:cNvPicPr>
          <p:nvPr/>
        </p:nvPicPr>
        <p:blipFill>
          <a:blip r:embed="rId7"/>
          <a:stretch>
            <a:fillRect/>
          </a:stretch>
        </p:blipFill>
        <p:spPr>
          <a:xfrm>
            <a:off x="11499963" y="5576637"/>
            <a:ext cx="5651949" cy="3773853"/>
          </a:xfrm>
          <a:prstGeom prst="rect">
            <a:avLst/>
          </a:prstGeom>
        </p:spPr>
      </p:pic>
      <p:pic>
        <p:nvPicPr>
          <p:cNvPr id="16" name="Picture 15" descr="A picture containing person, indoor, scene, room&#10;&#10;Description automatically generated">
            <a:extLst>
              <a:ext uri="{FF2B5EF4-FFF2-40B4-BE49-F238E27FC236}">
                <a16:creationId xmlns:a16="http://schemas.microsoft.com/office/drawing/2014/main" id="{0DBA46C7-DDAD-CDFD-4842-902CFC6F9DA3}"/>
              </a:ext>
            </a:extLst>
          </p:cNvPr>
          <p:cNvPicPr>
            <a:picLocks noChangeAspect="1"/>
          </p:cNvPicPr>
          <p:nvPr/>
        </p:nvPicPr>
        <p:blipFill>
          <a:blip r:embed="rId8"/>
          <a:stretch>
            <a:fillRect/>
          </a:stretch>
        </p:blipFill>
        <p:spPr>
          <a:xfrm>
            <a:off x="12361406" y="1363703"/>
            <a:ext cx="5463060" cy="3635418"/>
          </a:xfrm>
          <a:prstGeom prst="rect">
            <a:avLst/>
          </a:prstGeom>
        </p:spPr>
      </p:pic>
      <p:pic>
        <p:nvPicPr>
          <p:cNvPr id="19" name="Picture 18" descr="A picture containing indoor, wall, microscope, office&#10;&#10;Description automatically generated">
            <a:extLst>
              <a:ext uri="{FF2B5EF4-FFF2-40B4-BE49-F238E27FC236}">
                <a16:creationId xmlns:a16="http://schemas.microsoft.com/office/drawing/2014/main" id="{67F9DD07-D758-8093-7D91-0A5C7EA011EF}"/>
              </a:ext>
            </a:extLst>
          </p:cNvPr>
          <p:cNvPicPr>
            <a:picLocks noChangeAspect="1"/>
          </p:cNvPicPr>
          <p:nvPr/>
        </p:nvPicPr>
        <p:blipFill>
          <a:blip r:embed="rId9"/>
          <a:stretch>
            <a:fillRect/>
          </a:stretch>
        </p:blipFill>
        <p:spPr>
          <a:xfrm>
            <a:off x="1123749" y="5376762"/>
            <a:ext cx="6583680" cy="4389120"/>
          </a:xfrm>
          <a:prstGeom prst="rect">
            <a:avLst/>
          </a:prstGeom>
        </p:spPr>
      </p:pic>
      <p:pic>
        <p:nvPicPr>
          <p:cNvPr id="21" name="Picture 20" descr="A picture containing person, room, blur&#10;&#10;Description automatically generated">
            <a:extLst>
              <a:ext uri="{FF2B5EF4-FFF2-40B4-BE49-F238E27FC236}">
                <a16:creationId xmlns:a16="http://schemas.microsoft.com/office/drawing/2014/main" id="{C34431F8-9D94-2284-8E53-B346C23EADEC}"/>
              </a:ext>
            </a:extLst>
          </p:cNvPr>
          <p:cNvPicPr>
            <a:picLocks noChangeAspect="1"/>
          </p:cNvPicPr>
          <p:nvPr/>
        </p:nvPicPr>
        <p:blipFill rotWithShape="1">
          <a:blip r:embed="rId10"/>
          <a:srcRect b="43509"/>
          <a:stretch/>
        </p:blipFill>
        <p:spPr>
          <a:xfrm>
            <a:off x="9265518" y="2038373"/>
            <a:ext cx="8363643" cy="5811252"/>
          </a:xfrm>
          <a:prstGeom prst="rect">
            <a:avLst/>
          </a:prstGeom>
        </p:spPr>
      </p:pic>
      <p:pic>
        <p:nvPicPr>
          <p:cNvPr id="23" name="Picture 22" descr="A group of people walking&#10;&#10;Description automatically generated with low confidence">
            <a:extLst>
              <a:ext uri="{FF2B5EF4-FFF2-40B4-BE49-F238E27FC236}">
                <a16:creationId xmlns:a16="http://schemas.microsoft.com/office/drawing/2014/main" id="{F44AD400-C3B9-81B7-2125-ACCCAAFD003E}"/>
              </a:ext>
            </a:extLst>
          </p:cNvPr>
          <p:cNvPicPr>
            <a:picLocks noChangeAspect="1"/>
          </p:cNvPicPr>
          <p:nvPr/>
        </p:nvPicPr>
        <p:blipFill>
          <a:blip r:embed="rId11"/>
          <a:stretch>
            <a:fillRect/>
          </a:stretch>
        </p:blipFill>
        <p:spPr>
          <a:xfrm>
            <a:off x="2509919" y="2068682"/>
            <a:ext cx="8715399" cy="5973680"/>
          </a:xfrm>
          <a:prstGeom prst="rect">
            <a:avLst/>
          </a:prstGeom>
        </p:spPr>
      </p:pic>
      <p:pic>
        <p:nvPicPr>
          <p:cNvPr id="25" name="Picture 24" descr="A picture containing person, standing&#10;&#10;Description automatically generated">
            <a:extLst>
              <a:ext uri="{FF2B5EF4-FFF2-40B4-BE49-F238E27FC236}">
                <a16:creationId xmlns:a16="http://schemas.microsoft.com/office/drawing/2014/main" id="{4D5651F7-B57A-BB1B-FA33-593D53EEDF24}"/>
              </a:ext>
            </a:extLst>
          </p:cNvPr>
          <p:cNvPicPr>
            <a:picLocks noChangeAspect="1"/>
          </p:cNvPicPr>
          <p:nvPr/>
        </p:nvPicPr>
        <p:blipFill>
          <a:blip r:embed="rId12"/>
          <a:stretch>
            <a:fillRect/>
          </a:stretch>
        </p:blipFill>
        <p:spPr>
          <a:xfrm>
            <a:off x="8099346" y="4007190"/>
            <a:ext cx="7772400" cy="6046470"/>
          </a:xfrm>
          <a:prstGeom prst="rect">
            <a:avLst/>
          </a:prstGeom>
        </p:spPr>
      </p:pic>
      <p:pic>
        <p:nvPicPr>
          <p:cNvPr id="27" name="Picture 26" descr="A picture containing person, hospital room&#10;&#10;Description automatically generated">
            <a:extLst>
              <a:ext uri="{FF2B5EF4-FFF2-40B4-BE49-F238E27FC236}">
                <a16:creationId xmlns:a16="http://schemas.microsoft.com/office/drawing/2014/main" id="{0FE697F9-8A71-4FD7-F3A1-84FEFAC69B5D}"/>
              </a:ext>
            </a:extLst>
          </p:cNvPr>
          <p:cNvPicPr>
            <a:picLocks noChangeAspect="1"/>
          </p:cNvPicPr>
          <p:nvPr/>
        </p:nvPicPr>
        <p:blipFill>
          <a:blip r:embed="rId13"/>
          <a:stretch>
            <a:fillRect/>
          </a:stretch>
        </p:blipFill>
        <p:spPr>
          <a:xfrm>
            <a:off x="2435396" y="1038834"/>
            <a:ext cx="4352640" cy="6540852"/>
          </a:xfrm>
          <a:prstGeom prst="rect">
            <a:avLst/>
          </a:prstGeom>
        </p:spPr>
      </p:pic>
      <p:pic>
        <p:nvPicPr>
          <p:cNvPr id="29" name="Picture 28" descr="A group of surgeons in a room&#10;&#10;Description automatically generated with low confidence">
            <a:extLst>
              <a:ext uri="{FF2B5EF4-FFF2-40B4-BE49-F238E27FC236}">
                <a16:creationId xmlns:a16="http://schemas.microsoft.com/office/drawing/2014/main" id="{2387D5E5-6A73-FC0D-F064-7DF47612EA39}"/>
              </a:ext>
            </a:extLst>
          </p:cNvPr>
          <p:cNvPicPr>
            <a:picLocks noChangeAspect="1"/>
          </p:cNvPicPr>
          <p:nvPr/>
        </p:nvPicPr>
        <p:blipFill>
          <a:blip r:embed="rId14"/>
          <a:stretch>
            <a:fillRect/>
          </a:stretch>
        </p:blipFill>
        <p:spPr>
          <a:xfrm>
            <a:off x="8965474" y="1070432"/>
            <a:ext cx="6931346" cy="4800599"/>
          </a:xfrm>
          <a:prstGeom prst="rect">
            <a:avLst/>
          </a:prstGeom>
        </p:spPr>
      </p:pic>
      <p:pic>
        <p:nvPicPr>
          <p:cNvPr id="31" name="Picture 30" descr="A picture containing floor, indoor, building, empty&#10;&#10;Description automatically generated">
            <a:extLst>
              <a:ext uri="{FF2B5EF4-FFF2-40B4-BE49-F238E27FC236}">
                <a16:creationId xmlns:a16="http://schemas.microsoft.com/office/drawing/2014/main" id="{326E1216-6445-228F-1765-5A9A0D5B8BE5}"/>
              </a:ext>
            </a:extLst>
          </p:cNvPr>
          <p:cNvPicPr>
            <a:picLocks noChangeAspect="1"/>
          </p:cNvPicPr>
          <p:nvPr/>
        </p:nvPicPr>
        <p:blipFill>
          <a:blip r:embed="rId15"/>
          <a:stretch>
            <a:fillRect/>
          </a:stretch>
        </p:blipFill>
        <p:spPr>
          <a:xfrm>
            <a:off x="3368185" y="2324315"/>
            <a:ext cx="11551628" cy="6378105"/>
          </a:xfrm>
          <a:prstGeom prst="rect">
            <a:avLst/>
          </a:prstGeom>
        </p:spPr>
      </p:pic>
      <p:pic>
        <p:nvPicPr>
          <p:cNvPr id="2" name="Intro Final Draft">
            <a:hlinkClick r:id="" action="ppaction://media"/>
            <a:extLst>
              <a:ext uri="{FF2B5EF4-FFF2-40B4-BE49-F238E27FC236}">
                <a16:creationId xmlns:a16="http://schemas.microsoft.com/office/drawing/2014/main" id="{E0D4B913-7048-3FF2-2C37-E72AAA6928C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12054" y="3105208"/>
            <a:ext cx="731045" cy="731045"/>
          </a:xfrm>
          <a:prstGeom prst="rect">
            <a:avLst/>
          </a:prstGeom>
        </p:spPr>
      </p:pic>
    </p:spTree>
    <p:extLst>
      <p:ext uri="{BB962C8B-B14F-4D97-AF65-F5344CB8AC3E}">
        <p14:creationId xmlns:p14="http://schemas.microsoft.com/office/powerpoint/2010/main" val="15009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4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4010"/>
                            </p:stCondLst>
                            <p:childTnLst>
                              <p:par>
                                <p:cTn id="11" presetID="1" presetClass="entr" presetSubtype="0" fill="hold" nodeType="afterEffect">
                                  <p:stCondLst>
                                    <p:cond delay="4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8010"/>
                            </p:stCondLst>
                            <p:childTnLst>
                              <p:par>
                                <p:cTn id="14" presetID="1" presetClass="entr" presetSubtype="0" fill="hold" nodeType="afterEffect">
                                  <p:stCondLst>
                                    <p:cond delay="4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12010"/>
                            </p:stCondLst>
                            <p:childTnLst>
                              <p:par>
                                <p:cTn id="17" presetID="1" presetClass="entr" presetSubtype="0" fill="hold" nodeType="afterEffect">
                                  <p:stCondLst>
                                    <p:cond delay="40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16010"/>
                            </p:stCondLst>
                            <p:childTnLst>
                              <p:par>
                                <p:cTn id="20" presetID="1" presetClass="entr" presetSubtype="0" fill="hold" nodeType="afterEffect">
                                  <p:stCondLst>
                                    <p:cond delay="40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20010"/>
                            </p:stCondLst>
                            <p:childTnLst>
                              <p:par>
                                <p:cTn id="23" presetID="1" presetClass="entr" presetSubtype="0" fill="hold" nodeType="afterEffect">
                                  <p:stCondLst>
                                    <p:cond delay="40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24010"/>
                            </p:stCondLst>
                            <p:childTnLst>
                              <p:par>
                                <p:cTn id="26" presetID="1" presetClass="entr" presetSubtype="0" fill="hold" nodeType="afterEffect">
                                  <p:stCondLst>
                                    <p:cond delay="4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28010"/>
                            </p:stCondLst>
                            <p:childTnLst>
                              <p:par>
                                <p:cTn id="29" presetID="1" presetClass="entr" presetSubtype="0" fill="hold" nodeType="afterEffect">
                                  <p:stCondLst>
                                    <p:cond delay="4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32010"/>
                            </p:stCondLst>
                            <p:childTnLst>
                              <p:par>
                                <p:cTn id="32" presetID="1" presetClass="entr" presetSubtype="0" fill="hold" nodeType="afterEffect">
                                  <p:stCondLst>
                                    <p:cond delay="40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36010"/>
                            </p:stCondLst>
                            <p:childTnLst>
                              <p:par>
                                <p:cTn id="35" presetID="1" presetClass="entr" presetSubtype="0" fill="hold" nodeType="afterEffect">
                                  <p:stCondLst>
                                    <p:cond delay="200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40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57865" y="-735824"/>
            <a:ext cx="11773365" cy="11758648"/>
          </a:xfrm>
          <a:custGeom>
            <a:avLst/>
            <a:gdLst/>
            <a:ahLst/>
            <a:cxnLst/>
            <a:rect l="l" t="t" r="r" b="b"/>
            <a:pathLst>
              <a:path w="11773365" h="11758648">
                <a:moveTo>
                  <a:pt x="0" y="0"/>
                </a:moveTo>
                <a:lnTo>
                  <a:pt x="11773365" y="0"/>
                </a:lnTo>
                <a:lnTo>
                  <a:pt x="11773365" y="11758648"/>
                </a:lnTo>
                <a:lnTo>
                  <a:pt x="0" y="11758648"/>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rot="-5400000">
            <a:off x="-1123107" y="311920"/>
            <a:ext cx="10871055" cy="9663160"/>
            <a:chOff x="0" y="0"/>
            <a:chExt cx="660400" cy="587022"/>
          </a:xfrm>
        </p:grpSpPr>
        <p:sp>
          <p:nvSpPr>
            <p:cNvPr id="4" name="Freeform 4"/>
            <p:cNvSpPr/>
            <p:nvPr/>
          </p:nvSpPr>
          <p:spPr>
            <a:xfrm>
              <a:off x="0" y="0"/>
              <a:ext cx="660400" cy="587022"/>
            </a:xfrm>
            <a:custGeom>
              <a:avLst/>
              <a:gdLst/>
              <a:ahLst/>
              <a:cxnLst/>
              <a:rect l="l" t="t" r="r" b="b"/>
              <a:pathLst>
                <a:path w="660400" h="587022">
                  <a:moveTo>
                    <a:pt x="220252" y="567953"/>
                  </a:moveTo>
                  <a:cubicBezTo>
                    <a:pt x="254109" y="579467"/>
                    <a:pt x="292600" y="587022"/>
                    <a:pt x="330378" y="587022"/>
                  </a:cubicBezTo>
                  <a:cubicBezTo>
                    <a:pt x="368157" y="587022"/>
                    <a:pt x="404509" y="580545"/>
                    <a:pt x="438009" y="569031"/>
                  </a:cubicBezTo>
                  <a:cubicBezTo>
                    <a:pt x="438723" y="568672"/>
                    <a:pt x="439435" y="568672"/>
                    <a:pt x="440148" y="568313"/>
                  </a:cubicBezTo>
                  <a:cubicBezTo>
                    <a:pt x="565955" y="522257"/>
                    <a:pt x="658618" y="400643"/>
                    <a:pt x="660400" y="263535"/>
                  </a:cubicBezTo>
                  <a:lnTo>
                    <a:pt x="660400" y="0"/>
                  </a:lnTo>
                  <a:lnTo>
                    <a:pt x="0" y="0"/>
                  </a:lnTo>
                  <a:lnTo>
                    <a:pt x="0" y="263340"/>
                  </a:lnTo>
                  <a:cubicBezTo>
                    <a:pt x="1782" y="401362"/>
                    <a:pt x="93019" y="522977"/>
                    <a:pt x="220252" y="567953"/>
                  </a:cubicBezTo>
                  <a:close/>
                </a:path>
              </a:pathLst>
            </a:custGeom>
            <a:solidFill>
              <a:srgbClr val="FFFFFF"/>
            </a:solidFill>
          </p:spPr>
          <p:txBody>
            <a:bodyPr/>
            <a:lstStyle/>
            <a:p>
              <a:endParaRPr lang="en-US"/>
            </a:p>
          </p:txBody>
        </p:sp>
        <p:sp>
          <p:nvSpPr>
            <p:cNvPr id="5" name="TextBox 5"/>
            <p:cNvSpPr txBox="1"/>
            <p:nvPr/>
          </p:nvSpPr>
          <p:spPr>
            <a:xfrm>
              <a:off x="0" y="-38100"/>
              <a:ext cx="660400" cy="49812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00000">
            <a:off x="539812" y="6472592"/>
            <a:ext cx="3050744" cy="2224270"/>
          </a:xfrm>
          <a:custGeom>
            <a:avLst/>
            <a:gdLst/>
            <a:ahLst/>
            <a:cxnLst/>
            <a:rect l="l" t="t" r="r" b="b"/>
            <a:pathLst>
              <a:path w="3050744" h="2224270">
                <a:moveTo>
                  <a:pt x="0" y="0"/>
                </a:moveTo>
                <a:lnTo>
                  <a:pt x="3050744" y="0"/>
                </a:lnTo>
                <a:lnTo>
                  <a:pt x="3050744" y="2224269"/>
                </a:lnTo>
                <a:lnTo>
                  <a:pt x="0" y="2224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5400000">
            <a:off x="539812" y="7135143"/>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rot="-2700000">
            <a:off x="206788" y="407128"/>
            <a:ext cx="888740" cy="441138"/>
            <a:chOff x="0" y="0"/>
            <a:chExt cx="1083733" cy="537926"/>
          </a:xfrm>
        </p:grpSpPr>
        <p:sp>
          <p:nvSpPr>
            <p:cNvPr id="12" name="Freeform 12"/>
            <p:cNvSpPr/>
            <p:nvPr/>
          </p:nvSpPr>
          <p:spPr>
            <a:xfrm>
              <a:off x="0" y="0"/>
              <a:ext cx="1083733" cy="537926"/>
            </a:xfrm>
            <a:custGeom>
              <a:avLst/>
              <a:gdLst/>
              <a:ahLst/>
              <a:cxnLst/>
              <a:rect l="l" t="t" r="r" b="b"/>
              <a:pathLst>
                <a:path w="1083733" h="537926">
                  <a:moveTo>
                    <a:pt x="541867" y="0"/>
                  </a:moveTo>
                  <a:lnTo>
                    <a:pt x="1083733" y="537926"/>
                  </a:lnTo>
                  <a:lnTo>
                    <a:pt x="0" y="537926"/>
                  </a:lnTo>
                  <a:lnTo>
                    <a:pt x="541867" y="0"/>
                  </a:lnTo>
                  <a:close/>
                </a:path>
              </a:pathLst>
            </a:custGeom>
            <a:solidFill>
              <a:srgbClr val="FFFFFF"/>
            </a:solidFill>
          </p:spPr>
          <p:txBody>
            <a:bodyPr/>
            <a:lstStyle/>
            <a:p>
              <a:endParaRPr lang="en-US"/>
            </a:p>
          </p:txBody>
        </p:sp>
        <p:sp>
          <p:nvSpPr>
            <p:cNvPr id="13" name="TextBox 13"/>
            <p:cNvSpPr txBox="1"/>
            <p:nvPr/>
          </p:nvSpPr>
          <p:spPr>
            <a:xfrm>
              <a:off x="169333" y="211651"/>
              <a:ext cx="745067" cy="287851"/>
            </a:xfrm>
            <a:prstGeom prst="rect">
              <a:avLst/>
            </a:prstGeom>
          </p:spPr>
          <p:txBody>
            <a:bodyPr lIns="18069" tIns="18069" rIns="18069" bIns="18069" rtlCol="0" anchor="ctr"/>
            <a:lstStyle/>
            <a:p>
              <a:pPr algn="ctr">
                <a:lnSpc>
                  <a:spcPts val="2659"/>
                </a:lnSpc>
              </a:pPr>
              <a:endParaRPr/>
            </a:p>
          </p:txBody>
        </p:sp>
      </p:grpSp>
      <p:grpSp>
        <p:nvGrpSpPr>
          <p:cNvPr id="18" name="Group 18"/>
          <p:cNvGrpSpPr/>
          <p:nvPr/>
        </p:nvGrpSpPr>
        <p:grpSpPr>
          <a:xfrm>
            <a:off x="2490136" y="660882"/>
            <a:ext cx="39377" cy="393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0" name="TextBox 20"/>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grpSp>
        <p:nvGrpSpPr>
          <p:cNvPr id="22" name="Group 22"/>
          <p:cNvGrpSpPr/>
          <p:nvPr/>
        </p:nvGrpSpPr>
        <p:grpSpPr>
          <a:xfrm>
            <a:off x="8349288" y="4527069"/>
            <a:ext cx="1232862" cy="123286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718E"/>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AutoShape 25"/>
          <p:cNvSpPr/>
          <p:nvPr/>
        </p:nvSpPr>
        <p:spPr>
          <a:xfrm flipH="1">
            <a:off x="8740163" y="5143500"/>
            <a:ext cx="451112" cy="0"/>
          </a:xfrm>
          <a:prstGeom prst="line">
            <a:avLst/>
          </a:prstGeom>
          <a:ln w="47625" cap="flat">
            <a:solidFill>
              <a:srgbClr val="FFFFFF"/>
            </a:solidFill>
            <a:prstDash val="solid"/>
            <a:headEnd type="triangle" w="lg" len="med"/>
            <a:tailEnd type="none" w="sm" len="sm"/>
          </a:ln>
        </p:spPr>
        <p:txBody>
          <a:bodyPr/>
          <a:lstStyle/>
          <a:p>
            <a:endParaRPr lang="en-US"/>
          </a:p>
        </p:txBody>
      </p:sp>
      <p:sp>
        <p:nvSpPr>
          <p:cNvPr id="26" name="AutoShape 26"/>
          <p:cNvSpPr/>
          <p:nvPr/>
        </p:nvSpPr>
        <p:spPr>
          <a:xfrm flipV="1">
            <a:off x="9466569" y="1487984"/>
            <a:ext cx="7110707" cy="28660"/>
          </a:xfrm>
          <a:prstGeom prst="line">
            <a:avLst/>
          </a:prstGeom>
          <a:ln w="95250" cap="flat">
            <a:solidFill>
              <a:srgbClr val="57A3BB"/>
            </a:solidFill>
            <a:prstDash val="solid"/>
            <a:headEnd type="none" w="sm" len="sm"/>
            <a:tailEnd type="none" w="sm" len="sm"/>
          </a:ln>
        </p:spPr>
        <p:txBody>
          <a:bodyPr/>
          <a:lstStyle/>
          <a:p>
            <a:endParaRPr lang="en-US"/>
          </a:p>
        </p:txBody>
      </p:sp>
      <p:sp>
        <p:nvSpPr>
          <p:cNvPr id="27" name="TextBox 27"/>
          <p:cNvSpPr txBox="1"/>
          <p:nvPr/>
        </p:nvSpPr>
        <p:spPr>
          <a:xfrm>
            <a:off x="9364925" y="441822"/>
            <a:ext cx="5070552" cy="650947"/>
          </a:xfrm>
          <a:prstGeom prst="rect">
            <a:avLst/>
          </a:prstGeom>
        </p:spPr>
        <p:txBody>
          <a:bodyPr lIns="0" tIns="0" rIns="0" bIns="0" rtlCol="0" anchor="t">
            <a:spAutoFit/>
          </a:bodyPr>
          <a:lstStyle/>
          <a:p>
            <a:pPr algn="l">
              <a:lnSpc>
                <a:spcPts val="5208"/>
              </a:lnSpc>
            </a:pPr>
            <a:r>
              <a:rPr lang="en-US" sz="4200" b="1" dirty="0">
                <a:solidFill>
                  <a:srgbClr val="2B2B2B"/>
                </a:solidFill>
                <a:latin typeface="Poppins Bold"/>
                <a:ea typeface="Poppins Bold"/>
                <a:cs typeface="Poppins Bold"/>
                <a:sym typeface="Poppins Bold"/>
              </a:rPr>
              <a:t>Statistics</a:t>
            </a:r>
          </a:p>
        </p:txBody>
      </p:sp>
      <p:sp>
        <p:nvSpPr>
          <p:cNvPr id="28" name="TextBox 28"/>
          <p:cNvSpPr txBox="1"/>
          <p:nvPr/>
        </p:nvSpPr>
        <p:spPr>
          <a:xfrm>
            <a:off x="9630859" y="1843600"/>
            <a:ext cx="8199749" cy="9586470"/>
          </a:xfrm>
          <a:prstGeom prst="rect">
            <a:avLst/>
          </a:prstGeom>
        </p:spPr>
        <p:txBody>
          <a:bodyPr wrap="square" lIns="0" tIns="0" rIns="0" bIns="0" rtlCol="0" anchor="t">
            <a:spAutoFit/>
          </a:bodyPr>
          <a:lstStyle/>
          <a:p>
            <a:pPr>
              <a:lnSpc>
                <a:spcPts val="2952"/>
              </a:lnSpc>
            </a:pPr>
            <a:r>
              <a:rPr lang="en-US" sz="2800" b="1" dirty="0"/>
              <a:t>Registered Nurse (RN) Statistics</a:t>
            </a:r>
          </a:p>
          <a:p>
            <a:pPr marL="342900" indent="-342900">
              <a:lnSpc>
                <a:spcPts val="2952"/>
              </a:lnSpc>
              <a:buFont typeface="Arial" panose="020B0604020202020204" pitchFamily="34" charset="0"/>
              <a:buChar char="•"/>
            </a:pPr>
            <a:r>
              <a:rPr lang="en-US" sz="2800" dirty="0"/>
              <a:t>9.6% or 47 vacancies on average for an organization</a:t>
            </a:r>
            <a:r>
              <a:rPr lang="en-US" sz="2800" baseline="30000" dirty="0"/>
              <a:t>1</a:t>
            </a:r>
            <a:endParaRPr lang="en-US" sz="2800" dirty="0"/>
          </a:p>
          <a:p>
            <a:pPr marL="342900" indent="-342900">
              <a:lnSpc>
                <a:spcPts val="2952"/>
              </a:lnSpc>
              <a:buFont typeface="Arial" panose="020B0604020202020204" pitchFamily="34" charset="0"/>
              <a:buChar char="•"/>
            </a:pPr>
            <a:r>
              <a:rPr lang="en-US" sz="2800" dirty="0"/>
              <a:t>16.4% turnover rate</a:t>
            </a:r>
            <a:r>
              <a:rPr lang="en-US" sz="2800" baseline="30000" dirty="0"/>
              <a:t>1</a:t>
            </a:r>
            <a:r>
              <a:rPr lang="en-US" sz="2800" dirty="0"/>
              <a:t> </a:t>
            </a:r>
          </a:p>
          <a:p>
            <a:pPr marL="342900" indent="-342900">
              <a:lnSpc>
                <a:spcPts val="2952"/>
              </a:lnSpc>
              <a:buFont typeface="Arial" panose="020B0604020202020204" pitchFamily="34" charset="0"/>
              <a:buChar char="•"/>
            </a:pPr>
            <a:r>
              <a:rPr lang="en-US" sz="2800" dirty="0"/>
              <a:t>22.3% of newly hired RNs left within 1 year</a:t>
            </a:r>
            <a:r>
              <a:rPr lang="en-US" sz="2800" baseline="30000" dirty="0"/>
              <a:t>1</a:t>
            </a:r>
            <a:r>
              <a:rPr lang="en-US" sz="2800" dirty="0"/>
              <a:t> </a:t>
            </a:r>
          </a:p>
          <a:p>
            <a:pPr marL="342900" indent="-342900">
              <a:lnSpc>
                <a:spcPts val="2952"/>
              </a:lnSpc>
              <a:buFont typeface="Arial" panose="020B0604020202020204" pitchFamily="34" charset="0"/>
              <a:buChar char="•"/>
            </a:pPr>
            <a:endParaRPr lang="en-US" sz="2800" dirty="0"/>
          </a:p>
          <a:p>
            <a:pPr>
              <a:lnSpc>
                <a:spcPts val="2952"/>
              </a:lnSpc>
            </a:pPr>
            <a:r>
              <a:rPr lang="en-US" sz="2800" b="1" dirty="0"/>
              <a:t>Perioperative Nurse Statistics</a:t>
            </a:r>
          </a:p>
          <a:p>
            <a:pPr marL="342900" indent="-342900">
              <a:lnSpc>
                <a:spcPts val="2952"/>
              </a:lnSpc>
              <a:buFont typeface="Arial" panose="020B0604020202020204" pitchFamily="34" charset="0"/>
              <a:buChar char="•"/>
            </a:pPr>
            <a:r>
              <a:rPr lang="en-US" sz="2800" dirty="0"/>
              <a:t>13.7% turnover rate</a:t>
            </a:r>
            <a:r>
              <a:rPr lang="en-US" sz="2800" baseline="30000" dirty="0"/>
              <a:t>1</a:t>
            </a:r>
            <a:r>
              <a:rPr lang="en-US" sz="2800" dirty="0"/>
              <a:t> </a:t>
            </a:r>
          </a:p>
          <a:p>
            <a:pPr marL="342900" indent="-342900">
              <a:lnSpc>
                <a:spcPts val="2952"/>
              </a:lnSpc>
              <a:buFont typeface="Arial" panose="020B0604020202020204" pitchFamily="34" charset="0"/>
              <a:buChar char="•"/>
            </a:pPr>
            <a:r>
              <a:rPr lang="en-US" sz="2800" dirty="0"/>
              <a:t>62% perioperative managers report at least 1 open position</a:t>
            </a:r>
            <a:r>
              <a:rPr lang="en-US" sz="2800" baseline="30000" dirty="0"/>
              <a:t>2</a:t>
            </a:r>
            <a:r>
              <a:rPr lang="en-US" sz="2800" dirty="0"/>
              <a:t> </a:t>
            </a:r>
          </a:p>
          <a:p>
            <a:pPr marL="342900" indent="-342900">
              <a:lnSpc>
                <a:spcPts val="2952"/>
              </a:lnSpc>
              <a:buFont typeface="Arial" panose="020B0604020202020204" pitchFamily="34" charset="0"/>
              <a:buChar char="•"/>
            </a:pPr>
            <a:r>
              <a:rPr lang="en-US" sz="2800" dirty="0"/>
              <a:t>99% perioperative managers report having open clinical positions</a:t>
            </a:r>
            <a:r>
              <a:rPr lang="en-US" sz="2800" baseline="30000" dirty="0"/>
              <a:t>2</a:t>
            </a:r>
            <a:r>
              <a:rPr lang="en-US" sz="2800" dirty="0"/>
              <a:t> </a:t>
            </a:r>
          </a:p>
          <a:p>
            <a:pPr marL="342900" indent="-342900">
              <a:lnSpc>
                <a:spcPts val="2952"/>
              </a:lnSpc>
              <a:buFont typeface="Arial" panose="020B0604020202020204" pitchFamily="34" charset="0"/>
              <a:buChar char="•"/>
            </a:pPr>
            <a:r>
              <a:rPr lang="en-US" sz="2800" dirty="0"/>
              <a:t>40% perioperative leaders reported increased turnover</a:t>
            </a:r>
            <a:r>
              <a:rPr lang="en-US" sz="2800" baseline="30000" dirty="0"/>
              <a:t>3</a:t>
            </a:r>
            <a:endParaRPr lang="en-US" sz="2800" dirty="0"/>
          </a:p>
          <a:p>
            <a:pPr marL="342900" indent="-342900">
              <a:lnSpc>
                <a:spcPts val="2952"/>
              </a:lnSpc>
              <a:buFont typeface="Arial" panose="020B0604020202020204" pitchFamily="34" charset="0"/>
              <a:buChar char="•"/>
            </a:pPr>
            <a:r>
              <a:rPr lang="en-US" sz="2800" dirty="0"/>
              <a:t>30% turnover rate for perioperative nurses in 1</a:t>
            </a:r>
            <a:r>
              <a:rPr lang="en-US" sz="2800" baseline="30000" dirty="0"/>
              <a:t>st</a:t>
            </a:r>
            <a:r>
              <a:rPr lang="en-US" sz="2800" dirty="0"/>
              <a:t> year</a:t>
            </a:r>
            <a:r>
              <a:rPr lang="en-US" sz="2800" baseline="30000" dirty="0"/>
              <a:t>3</a:t>
            </a:r>
            <a:endParaRPr lang="en-US" sz="2800" dirty="0"/>
          </a:p>
          <a:p>
            <a:pPr marL="342900" indent="-342900">
              <a:lnSpc>
                <a:spcPts val="2952"/>
              </a:lnSpc>
              <a:buFont typeface="Arial" panose="020B0604020202020204" pitchFamily="34" charset="0"/>
              <a:buChar char="•"/>
            </a:pPr>
            <a:r>
              <a:rPr lang="en-US" sz="2800" dirty="0"/>
              <a:t>70% perioperative leaders reported increased difficulty recruiting experienced RNs</a:t>
            </a:r>
            <a:r>
              <a:rPr lang="en-US" sz="2800" baseline="30000" dirty="0"/>
              <a:t>2</a:t>
            </a:r>
            <a:endParaRPr lang="en-US" sz="2800" dirty="0"/>
          </a:p>
          <a:p>
            <a:pPr marL="342900" indent="-342900">
              <a:lnSpc>
                <a:spcPts val="2952"/>
              </a:lnSpc>
              <a:buFont typeface="Arial" panose="020B0604020202020204" pitchFamily="34" charset="0"/>
              <a:buChar char="•"/>
            </a:pPr>
            <a:r>
              <a:rPr lang="en-US" sz="2800" dirty="0"/>
              <a:t>27% somewhat likely or very likely to quit in 1 year</a:t>
            </a:r>
            <a:r>
              <a:rPr lang="en-US" sz="2800" baseline="30000" dirty="0"/>
              <a:t>2</a:t>
            </a:r>
            <a:r>
              <a:rPr lang="en-US" sz="2800" dirty="0"/>
              <a:t> </a:t>
            </a:r>
          </a:p>
          <a:p>
            <a:pPr marL="342900" indent="-342900">
              <a:lnSpc>
                <a:spcPts val="2952"/>
              </a:lnSpc>
              <a:buFont typeface="Arial" panose="020B0604020202020204" pitchFamily="34" charset="0"/>
              <a:buChar char="•"/>
            </a:pPr>
            <a:r>
              <a:rPr lang="en-US" sz="2800" dirty="0"/>
              <a:t>66% thinking of changing employers</a:t>
            </a:r>
            <a:r>
              <a:rPr lang="en-US" sz="2800" baseline="30000" dirty="0"/>
              <a:t>2</a:t>
            </a:r>
            <a:r>
              <a:rPr lang="en-US" sz="2800" dirty="0"/>
              <a:t> </a:t>
            </a:r>
          </a:p>
          <a:p>
            <a:pPr marL="342900" indent="-342900">
              <a:lnSpc>
                <a:spcPts val="2952"/>
              </a:lnSpc>
              <a:buFont typeface="Arial" panose="020B0604020202020204" pitchFamily="34" charset="0"/>
              <a:buChar char="•"/>
            </a:pPr>
            <a:r>
              <a:rPr lang="en-US" sz="2800" dirty="0"/>
              <a:t>3% might leave for personal reasons</a:t>
            </a:r>
            <a:r>
              <a:rPr lang="en-US" sz="2800" baseline="30000" dirty="0"/>
              <a:t>2</a:t>
            </a:r>
            <a:r>
              <a:rPr lang="en-US" sz="2800" dirty="0"/>
              <a:t> </a:t>
            </a:r>
          </a:p>
          <a:p>
            <a:pPr marL="342900" indent="-342900">
              <a:lnSpc>
                <a:spcPts val="2952"/>
              </a:lnSpc>
              <a:buFont typeface="Arial" panose="020B0604020202020204" pitchFamily="34" charset="0"/>
              <a:buChar char="•"/>
            </a:pPr>
            <a:r>
              <a:rPr lang="en-US" sz="2800" dirty="0"/>
              <a:t>1% leaving for school</a:t>
            </a:r>
            <a:r>
              <a:rPr lang="en-US" sz="2800" baseline="30000" dirty="0"/>
              <a:t>2</a:t>
            </a:r>
            <a:endParaRPr lang="en-US" sz="2800" dirty="0"/>
          </a:p>
          <a:p>
            <a:pPr algn="just">
              <a:lnSpc>
                <a:spcPts val="2952"/>
              </a:lnSpc>
            </a:pPr>
            <a:endParaRPr lang="en-US" dirty="0"/>
          </a:p>
          <a:p>
            <a:pPr algn="just">
              <a:lnSpc>
                <a:spcPts val="2952"/>
              </a:lnSpc>
            </a:pPr>
            <a:endParaRPr lang="en-US" dirty="0"/>
          </a:p>
          <a:p>
            <a:pPr algn="just">
              <a:lnSpc>
                <a:spcPts val="2952"/>
              </a:lnSpc>
            </a:pPr>
            <a:endParaRPr lang="en-US" dirty="0"/>
          </a:p>
          <a:p>
            <a:pPr algn="just">
              <a:lnSpc>
                <a:spcPts val="2952"/>
              </a:lnSpc>
            </a:pPr>
            <a:endParaRPr lang="en-US" dirty="0"/>
          </a:p>
          <a:p>
            <a:pPr algn="just">
              <a:lnSpc>
                <a:spcPts val="2952"/>
              </a:lnSpc>
            </a:pPr>
            <a:endParaRPr lang="en-US" sz="1800" dirty="0">
              <a:solidFill>
                <a:srgbClr val="2B2B2B"/>
              </a:solidFill>
              <a:latin typeface="Poppins"/>
              <a:ea typeface="Poppins"/>
              <a:cs typeface="Poppins"/>
              <a:sym typeface="Poppins"/>
            </a:endParaRPr>
          </a:p>
        </p:txBody>
      </p:sp>
      <p:sp>
        <p:nvSpPr>
          <p:cNvPr id="10" name="Freeform 2">
            <a:extLst>
              <a:ext uri="{FF2B5EF4-FFF2-40B4-BE49-F238E27FC236}">
                <a16:creationId xmlns:a16="http://schemas.microsoft.com/office/drawing/2014/main" id="{67D6561B-3416-FBB1-C59E-2001AA315870}"/>
              </a:ext>
            </a:extLst>
          </p:cNvPr>
          <p:cNvSpPr/>
          <p:nvPr/>
        </p:nvSpPr>
        <p:spPr>
          <a:xfrm>
            <a:off x="496770" y="696569"/>
            <a:ext cx="5980230" cy="7875932"/>
          </a:xfrm>
          <a:custGeom>
            <a:avLst/>
            <a:gdLst/>
            <a:ahLst/>
            <a:cxnLst/>
            <a:rect l="l" t="t" r="r" b="b"/>
            <a:pathLst>
              <a:path w="3723092" h="5577665">
                <a:moveTo>
                  <a:pt x="0" y="0"/>
                </a:moveTo>
                <a:lnTo>
                  <a:pt x="3723091" y="0"/>
                </a:lnTo>
                <a:lnTo>
                  <a:pt x="3723091" y="5577665"/>
                </a:lnTo>
                <a:lnTo>
                  <a:pt x="0" y="5577665"/>
                </a:lnTo>
                <a:lnTo>
                  <a:pt x="0" y="0"/>
                </a:lnTo>
                <a:close/>
              </a:path>
            </a:pathLst>
          </a:custGeom>
          <a:blipFill>
            <a:blip r:embed="rId6"/>
            <a:stretch>
              <a:fillRect/>
            </a:stretch>
          </a:blipFill>
        </p:spPr>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4920" y="1871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057472" y="187148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4038600"/>
            <a:ext cx="18288000" cy="7696881"/>
            <a:chOff x="0" y="0"/>
            <a:chExt cx="4816593" cy="2027162"/>
          </a:xfrm>
        </p:grpSpPr>
        <p:sp>
          <p:nvSpPr>
            <p:cNvPr id="5" name="Freeform 5"/>
            <p:cNvSpPr/>
            <p:nvPr/>
          </p:nvSpPr>
          <p:spPr>
            <a:xfrm>
              <a:off x="0" y="0"/>
              <a:ext cx="4816592" cy="2027162"/>
            </a:xfrm>
            <a:custGeom>
              <a:avLst/>
              <a:gdLst/>
              <a:ahLst/>
              <a:cxnLst/>
              <a:rect l="l" t="t" r="r" b="b"/>
              <a:pathLst>
                <a:path w="4816592" h="2027162">
                  <a:moveTo>
                    <a:pt x="67733" y="0"/>
                  </a:moveTo>
                  <a:lnTo>
                    <a:pt x="4748859" y="0"/>
                  </a:lnTo>
                  <a:cubicBezTo>
                    <a:pt x="4766823" y="0"/>
                    <a:pt x="4784051" y="7136"/>
                    <a:pt x="4796754" y="19839"/>
                  </a:cubicBezTo>
                  <a:cubicBezTo>
                    <a:pt x="4809456" y="32541"/>
                    <a:pt x="4816592" y="49769"/>
                    <a:pt x="4816592" y="67733"/>
                  </a:cubicBezTo>
                  <a:lnTo>
                    <a:pt x="4816592" y="1959429"/>
                  </a:lnTo>
                  <a:cubicBezTo>
                    <a:pt x="4816592" y="1977393"/>
                    <a:pt x="4809456" y="1994621"/>
                    <a:pt x="4796754" y="2007323"/>
                  </a:cubicBezTo>
                  <a:cubicBezTo>
                    <a:pt x="4784051" y="2020026"/>
                    <a:pt x="4766823" y="2027162"/>
                    <a:pt x="4748859" y="2027162"/>
                  </a:cubicBezTo>
                  <a:lnTo>
                    <a:pt x="67733" y="2027162"/>
                  </a:lnTo>
                  <a:cubicBezTo>
                    <a:pt x="49769" y="2027162"/>
                    <a:pt x="32541" y="2020026"/>
                    <a:pt x="19839" y="2007323"/>
                  </a:cubicBezTo>
                  <a:cubicBezTo>
                    <a:pt x="7136" y="1994621"/>
                    <a:pt x="0" y="1977393"/>
                    <a:pt x="0" y="1959429"/>
                  </a:cubicBezTo>
                  <a:lnTo>
                    <a:pt x="0" y="67733"/>
                  </a:lnTo>
                  <a:cubicBezTo>
                    <a:pt x="0" y="49769"/>
                    <a:pt x="7136" y="32541"/>
                    <a:pt x="19839" y="19839"/>
                  </a:cubicBezTo>
                  <a:cubicBezTo>
                    <a:pt x="32541" y="7136"/>
                    <a:pt x="49769" y="0"/>
                    <a:pt x="67733" y="0"/>
                  </a:cubicBezTo>
                  <a:close/>
                </a:path>
              </a:pathLst>
            </a:custGeom>
            <a:solidFill>
              <a:srgbClr val="57A3BB"/>
            </a:solidFill>
          </p:spPr>
          <p:txBody>
            <a:bodyPr/>
            <a:lstStyle/>
            <a:p>
              <a:endParaRPr lang="en-US"/>
            </a:p>
          </p:txBody>
        </p:sp>
        <p:sp>
          <p:nvSpPr>
            <p:cNvPr id="6" name="TextBox 6"/>
            <p:cNvSpPr txBox="1"/>
            <p:nvPr/>
          </p:nvSpPr>
          <p:spPr>
            <a:xfrm>
              <a:off x="0" y="-38100"/>
              <a:ext cx="4816593" cy="206526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19350" y="2667000"/>
            <a:ext cx="6229266" cy="6965344"/>
            <a:chOff x="0" y="0"/>
            <a:chExt cx="812800" cy="812800"/>
          </a:xfrm>
        </p:grpSpPr>
        <p:sp>
          <p:nvSpPr>
            <p:cNvPr id="8" name="Freeform 8"/>
            <p:cNvSpPr/>
            <p:nvPr/>
          </p:nvSpPr>
          <p:spPr>
            <a:xfrm>
              <a:off x="0" y="0"/>
              <a:ext cx="812800" cy="812800"/>
            </a:xfrm>
            <a:custGeom>
              <a:avLst/>
              <a:gdLst/>
              <a:ahLst/>
              <a:cxnLst/>
              <a:rect l="l" t="t" r="r" b="b"/>
              <a:pathLst>
                <a:path w="812800" h="812800">
                  <a:moveTo>
                    <a:pt x="142925" y="0"/>
                  </a:moveTo>
                  <a:lnTo>
                    <a:pt x="669875" y="0"/>
                  </a:lnTo>
                  <a:cubicBezTo>
                    <a:pt x="707781" y="0"/>
                    <a:pt x="744134" y="15058"/>
                    <a:pt x="770938" y="41862"/>
                  </a:cubicBezTo>
                  <a:cubicBezTo>
                    <a:pt x="797742" y="68666"/>
                    <a:pt x="812800" y="105019"/>
                    <a:pt x="812800" y="142925"/>
                  </a:cubicBezTo>
                  <a:lnTo>
                    <a:pt x="812800" y="669875"/>
                  </a:lnTo>
                  <a:cubicBezTo>
                    <a:pt x="812800" y="707781"/>
                    <a:pt x="797742" y="744134"/>
                    <a:pt x="770938" y="770938"/>
                  </a:cubicBezTo>
                  <a:cubicBezTo>
                    <a:pt x="744134" y="797742"/>
                    <a:pt x="707781" y="812800"/>
                    <a:pt x="669875" y="812800"/>
                  </a:cubicBezTo>
                  <a:lnTo>
                    <a:pt x="142925" y="812800"/>
                  </a:lnTo>
                  <a:cubicBezTo>
                    <a:pt x="105019" y="812800"/>
                    <a:pt x="68666" y="797742"/>
                    <a:pt x="41862" y="770938"/>
                  </a:cubicBezTo>
                  <a:cubicBezTo>
                    <a:pt x="15058" y="744134"/>
                    <a:pt x="0" y="707781"/>
                    <a:pt x="0" y="669875"/>
                  </a:cubicBezTo>
                  <a:lnTo>
                    <a:pt x="0" y="142925"/>
                  </a:lnTo>
                  <a:cubicBezTo>
                    <a:pt x="0" y="105019"/>
                    <a:pt x="15058" y="68666"/>
                    <a:pt x="41862" y="41862"/>
                  </a:cubicBezTo>
                  <a:cubicBezTo>
                    <a:pt x="68666" y="15058"/>
                    <a:pt x="105019" y="0"/>
                    <a:pt x="142925" y="0"/>
                  </a:cubicBezTo>
                  <a:close/>
                </a:path>
              </a:pathLst>
            </a:custGeom>
            <a:blipFill>
              <a:blip r:embed="rId4"/>
              <a:stretch>
                <a:fillRect t="-25046" b="-25046"/>
              </a:stretch>
            </a:blipFill>
          </p:spPr>
          <p:txBody>
            <a:bodyPr/>
            <a:lstStyle/>
            <a:p>
              <a:endParaRPr lang="en-US"/>
            </a:p>
          </p:txBody>
        </p:sp>
      </p:grpSp>
      <p:grpSp>
        <p:nvGrpSpPr>
          <p:cNvPr id="9" name="Group 9"/>
          <p:cNvGrpSpPr/>
          <p:nvPr/>
        </p:nvGrpSpPr>
        <p:grpSpPr>
          <a:xfrm>
            <a:off x="9639384" y="2571834"/>
            <a:ext cx="6229266" cy="7060510"/>
            <a:chOff x="0" y="0"/>
            <a:chExt cx="812800" cy="812800"/>
          </a:xfrm>
        </p:grpSpPr>
        <p:sp>
          <p:nvSpPr>
            <p:cNvPr id="10" name="Freeform 10"/>
            <p:cNvSpPr/>
            <p:nvPr/>
          </p:nvSpPr>
          <p:spPr>
            <a:xfrm>
              <a:off x="0" y="0"/>
              <a:ext cx="812800" cy="812800"/>
            </a:xfrm>
            <a:custGeom>
              <a:avLst/>
              <a:gdLst/>
              <a:ahLst/>
              <a:cxnLst/>
              <a:rect l="l" t="t" r="r" b="b"/>
              <a:pathLst>
                <a:path w="812800" h="812800">
                  <a:moveTo>
                    <a:pt x="142925" y="0"/>
                  </a:moveTo>
                  <a:lnTo>
                    <a:pt x="669875" y="0"/>
                  </a:lnTo>
                  <a:cubicBezTo>
                    <a:pt x="707781" y="0"/>
                    <a:pt x="744134" y="15058"/>
                    <a:pt x="770938" y="41862"/>
                  </a:cubicBezTo>
                  <a:cubicBezTo>
                    <a:pt x="797742" y="68666"/>
                    <a:pt x="812800" y="105019"/>
                    <a:pt x="812800" y="142925"/>
                  </a:cubicBezTo>
                  <a:lnTo>
                    <a:pt x="812800" y="669875"/>
                  </a:lnTo>
                  <a:cubicBezTo>
                    <a:pt x="812800" y="707781"/>
                    <a:pt x="797742" y="744134"/>
                    <a:pt x="770938" y="770938"/>
                  </a:cubicBezTo>
                  <a:cubicBezTo>
                    <a:pt x="744134" y="797742"/>
                    <a:pt x="707781" y="812800"/>
                    <a:pt x="669875" y="812800"/>
                  </a:cubicBezTo>
                  <a:lnTo>
                    <a:pt x="142925" y="812800"/>
                  </a:lnTo>
                  <a:cubicBezTo>
                    <a:pt x="105019" y="812800"/>
                    <a:pt x="68666" y="797742"/>
                    <a:pt x="41862" y="770938"/>
                  </a:cubicBezTo>
                  <a:cubicBezTo>
                    <a:pt x="15058" y="744134"/>
                    <a:pt x="0" y="707781"/>
                    <a:pt x="0" y="669875"/>
                  </a:cubicBezTo>
                  <a:lnTo>
                    <a:pt x="0" y="142925"/>
                  </a:lnTo>
                  <a:cubicBezTo>
                    <a:pt x="0" y="105019"/>
                    <a:pt x="15058" y="68666"/>
                    <a:pt x="41862" y="41862"/>
                  </a:cubicBezTo>
                  <a:cubicBezTo>
                    <a:pt x="68666" y="15058"/>
                    <a:pt x="105019" y="0"/>
                    <a:pt x="142925" y="0"/>
                  </a:cubicBezTo>
                  <a:close/>
                </a:path>
              </a:pathLst>
            </a:custGeom>
            <a:blipFill>
              <a:blip r:embed="rId5"/>
              <a:stretch>
                <a:fillRect l="-24906" r="-24906"/>
              </a:stretch>
            </a:blipFill>
          </p:spPr>
          <p:txBody>
            <a:bodyPr/>
            <a:lstStyle/>
            <a:p>
              <a:endParaRPr lang="en-US" dirty="0"/>
            </a:p>
          </p:txBody>
        </p:sp>
      </p:grpSp>
      <p:grpSp>
        <p:nvGrpSpPr>
          <p:cNvPr id="12" name="Group 12"/>
          <p:cNvGrpSpPr/>
          <p:nvPr/>
        </p:nvGrpSpPr>
        <p:grpSpPr>
          <a:xfrm rot="-2700000">
            <a:off x="206788" y="407128"/>
            <a:ext cx="888740" cy="441138"/>
            <a:chOff x="0" y="0"/>
            <a:chExt cx="1083733" cy="537926"/>
          </a:xfrm>
        </p:grpSpPr>
        <p:sp>
          <p:nvSpPr>
            <p:cNvPr id="13" name="Freeform 13"/>
            <p:cNvSpPr/>
            <p:nvPr/>
          </p:nvSpPr>
          <p:spPr>
            <a:xfrm>
              <a:off x="0" y="0"/>
              <a:ext cx="1083733" cy="537926"/>
            </a:xfrm>
            <a:custGeom>
              <a:avLst/>
              <a:gdLst/>
              <a:ahLst/>
              <a:cxnLst/>
              <a:rect l="l" t="t" r="r" b="b"/>
              <a:pathLst>
                <a:path w="1083733" h="537926">
                  <a:moveTo>
                    <a:pt x="541867" y="0"/>
                  </a:moveTo>
                  <a:lnTo>
                    <a:pt x="1083733" y="537926"/>
                  </a:lnTo>
                  <a:lnTo>
                    <a:pt x="0" y="537926"/>
                  </a:lnTo>
                  <a:lnTo>
                    <a:pt x="541867" y="0"/>
                  </a:lnTo>
                  <a:close/>
                </a:path>
              </a:pathLst>
            </a:custGeom>
            <a:solidFill>
              <a:srgbClr val="FFFFFF"/>
            </a:solidFill>
          </p:spPr>
          <p:txBody>
            <a:bodyPr/>
            <a:lstStyle/>
            <a:p>
              <a:endParaRPr lang="en-US"/>
            </a:p>
          </p:txBody>
        </p:sp>
        <p:sp>
          <p:nvSpPr>
            <p:cNvPr id="14" name="TextBox 14"/>
            <p:cNvSpPr txBox="1"/>
            <p:nvPr/>
          </p:nvSpPr>
          <p:spPr>
            <a:xfrm>
              <a:off x="169333" y="211651"/>
              <a:ext cx="745067" cy="287851"/>
            </a:xfrm>
            <a:prstGeom prst="rect">
              <a:avLst/>
            </a:prstGeom>
          </p:spPr>
          <p:txBody>
            <a:bodyPr lIns="18069" tIns="18069" rIns="18069" bIns="18069" rtlCol="0" anchor="ctr"/>
            <a:lstStyle/>
            <a:p>
              <a:pPr algn="ctr">
                <a:lnSpc>
                  <a:spcPts val="2659"/>
                </a:lnSpc>
              </a:pPr>
              <a:endParaRPr/>
            </a:p>
          </p:txBody>
        </p:sp>
      </p:grpSp>
      <p:grpSp>
        <p:nvGrpSpPr>
          <p:cNvPr id="19" name="Group 19"/>
          <p:cNvGrpSpPr/>
          <p:nvPr/>
        </p:nvGrpSpPr>
        <p:grpSpPr>
          <a:xfrm>
            <a:off x="2490136" y="660882"/>
            <a:ext cx="39377" cy="3937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1" name="TextBox 21"/>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grpSp>
        <p:nvGrpSpPr>
          <p:cNvPr id="23" name="Group 23"/>
          <p:cNvGrpSpPr/>
          <p:nvPr/>
        </p:nvGrpSpPr>
        <p:grpSpPr>
          <a:xfrm>
            <a:off x="9022953" y="5165202"/>
            <a:ext cx="1232862" cy="123286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718E"/>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AutoShape 26"/>
          <p:cNvSpPr/>
          <p:nvPr/>
        </p:nvSpPr>
        <p:spPr>
          <a:xfrm flipH="1">
            <a:off x="9413828" y="5781633"/>
            <a:ext cx="451112" cy="0"/>
          </a:xfrm>
          <a:prstGeom prst="line">
            <a:avLst/>
          </a:prstGeom>
          <a:ln w="47625" cap="flat">
            <a:solidFill>
              <a:srgbClr val="FFFFFF"/>
            </a:solidFill>
            <a:prstDash val="solid"/>
            <a:headEnd type="triangle" w="lg" len="med"/>
            <a:tailEnd type="none" w="sm" len="sm"/>
          </a:ln>
        </p:spPr>
        <p:txBody>
          <a:bodyPr/>
          <a:lstStyle/>
          <a:p>
            <a:endParaRPr lang="en-US"/>
          </a:p>
        </p:txBody>
      </p:sp>
      <p:sp>
        <p:nvSpPr>
          <p:cNvPr id="27" name="AutoShape 27"/>
          <p:cNvSpPr/>
          <p:nvPr/>
        </p:nvSpPr>
        <p:spPr>
          <a:xfrm flipV="1">
            <a:off x="3836563" y="1485900"/>
            <a:ext cx="11154530" cy="0"/>
          </a:xfrm>
          <a:prstGeom prst="line">
            <a:avLst/>
          </a:prstGeom>
          <a:ln w="95250" cap="flat">
            <a:solidFill>
              <a:srgbClr val="57A3BB"/>
            </a:solidFill>
            <a:prstDash val="solid"/>
            <a:headEnd type="none" w="sm" len="sm"/>
            <a:tailEnd type="none" w="sm" len="sm"/>
          </a:ln>
        </p:spPr>
        <p:txBody>
          <a:bodyPr/>
          <a:lstStyle/>
          <a:p>
            <a:endParaRPr lang="en-US"/>
          </a:p>
        </p:txBody>
      </p:sp>
      <p:sp>
        <p:nvSpPr>
          <p:cNvPr id="28" name="TextBox 28"/>
          <p:cNvSpPr txBox="1"/>
          <p:nvPr/>
        </p:nvSpPr>
        <p:spPr>
          <a:xfrm>
            <a:off x="3536903" y="497300"/>
            <a:ext cx="11753850" cy="650947"/>
          </a:xfrm>
          <a:prstGeom prst="rect">
            <a:avLst/>
          </a:prstGeom>
        </p:spPr>
        <p:txBody>
          <a:bodyPr wrap="square" lIns="0" tIns="0" rIns="0" bIns="0" rtlCol="0" anchor="t">
            <a:spAutoFit/>
          </a:bodyPr>
          <a:lstStyle/>
          <a:p>
            <a:pPr algn="ctr">
              <a:lnSpc>
                <a:spcPts val="5208"/>
              </a:lnSpc>
            </a:pPr>
            <a:r>
              <a:rPr lang="en-US" sz="4200" b="1" dirty="0">
                <a:solidFill>
                  <a:srgbClr val="2B2B2B"/>
                </a:solidFill>
                <a:latin typeface="Poppins Bold"/>
                <a:ea typeface="Poppins Bold"/>
                <a:cs typeface="Poppins Bold"/>
                <a:sym typeface="Poppins Bold"/>
              </a:rPr>
              <a:t>Impact of Perioperative Nurse Turnover</a:t>
            </a:r>
          </a:p>
        </p:txBody>
      </p:sp>
      <p:sp>
        <p:nvSpPr>
          <p:cNvPr id="29" name="TextBox 29"/>
          <p:cNvSpPr txBox="1"/>
          <p:nvPr/>
        </p:nvSpPr>
        <p:spPr>
          <a:xfrm>
            <a:off x="10255816" y="3508360"/>
            <a:ext cx="5365184" cy="6508705"/>
          </a:xfrm>
          <a:prstGeom prst="rect">
            <a:avLst/>
          </a:prstGeom>
        </p:spPr>
        <p:txBody>
          <a:bodyPr wrap="square" lIns="0" tIns="0" rIns="0" bIns="0" rtlCol="0" anchor="t">
            <a:spAutoFit/>
          </a:bodyPr>
          <a:lstStyle/>
          <a:p>
            <a:pPr marL="342900" indent="-342900">
              <a:lnSpc>
                <a:spcPts val="2952"/>
              </a:lnSpc>
              <a:buFont typeface="Arial" panose="020B0604020202020204" pitchFamily="34" charset="0"/>
              <a:buChar char="•"/>
            </a:pPr>
            <a:r>
              <a:rPr lang="en-US" sz="3200" dirty="0">
                <a:solidFill>
                  <a:srgbClr val="FFFFFF"/>
                </a:solidFill>
                <a:ea typeface="Poppins"/>
                <a:cs typeface="Poppins"/>
                <a:sym typeface="Poppins"/>
              </a:rPr>
              <a:t>Expense: </a:t>
            </a:r>
            <a:r>
              <a:rPr lang="en-US" sz="3200" u="sng" dirty="0">
                <a:solidFill>
                  <a:srgbClr val="FFFFFF"/>
                </a:solidFill>
                <a:ea typeface="Poppins"/>
                <a:cs typeface="Poppins"/>
                <a:sym typeface="Poppins"/>
              </a:rPr>
              <a:t>&gt;</a:t>
            </a:r>
            <a:r>
              <a:rPr lang="en-US" sz="3200" dirty="0">
                <a:solidFill>
                  <a:srgbClr val="FFFFFF"/>
                </a:solidFill>
                <a:ea typeface="Poppins"/>
                <a:cs typeface="Poppins"/>
                <a:sym typeface="Poppins"/>
              </a:rPr>
              <a:t> 79,100 per nurse</a:t>
            </a:r>
            <a:r>
              <a:rPr lang="en-US" sz="3200" baseline="30000" dirty="0">
                <a:solidFill>
                  <a:srgbClr val="FFFFFF"/>
                </a:solidFill>
                <a:ea typeface="Poppins"/>
                <a:cs typeface="Poppins"/>
                <a:sym typeface="Poppins"/>
              </a:rPr>
              <a:t>1</a:t>
            </a:r>
            <a:endParaRPr lang="en-US" sz="3200" dirty="0">
              <a:solidFill>
                <a:srgbClr val="FFFFFF"/>
              </a:solidFill>
              <a:ea typeface="Poppins"/>
              <a:cs typeface="Poppins"/>
              <a:sym typeface="Poppins"/>
            </a:endParaRPr>
          </a:p>
          <a:p>
            <a:pPr marL="342900" indent="-342900">
              <a:lnSpc>
                <a:spcPts val="2952"/>
              </a:lnSpc>
              <a:buFont typeface="Arial" panose="020B0604020202020204" pitchFamily="34" charset="0"/>
              <a:buChar char="•"/>
            </a:pPr>
            <a:endParaRPr lang="en-US" sz="3200" dirty="0">
              <a:solidFill>
                <a:srgbClr val="FFFFFF"/>
              </a:solidFill>
              <a:ea typeface="Poppins"/>
              <a:cs typeface="Poppins"/>
              <a:sym typeface="Poppins"/>
            </a:endParaRPr>
          </a:p>
          <a:p>
            <a:pPr marL="342900" indent="-342900">
              <a:lnSpc>
                <a:spcPts val="2952"/>
              </a:lnSpc>
              <a:buFont typeface="Arial" panose="020B0604020202020204" pitchFamily="34" charset="0"/>
              <a:buChar char="•"/>
            </a:pPr>
            <a:r>
              <a:rPr lang="en-US" sz="3200" dirty="0">
                <a:solidFill>
                  <a:srgbClr val="FFFFFF"/>
                </a:solidFill>
                <a:ea typeface="Poppins"/>
                <a:cs typeface="Poppins"/>
                <a:sym typeface="Poppins"/>
              </a:rPr>
              <a:t>53% respondents reported delayed or cancelled procedures</a:t>
            </a:r>
            <a:r>
              <a:rPr lang="en-US" sz="3200" baseline="30000" dirty="0">
                <a:solidFill>
                  <a:srgbClr val="FFFFFF"/>
                </a:solidFill>
                <a:ea typeface="Poppins"/>
                <a:cs typeface="Poppins"/>
                <a:sym typeface="Poppins"/>
              </a:rPr>
              <a:t>2</a:t>
            </a:r>
            <a:r>
              <a:rPr lang="en-US" sz="3200" dirty="0">
                <a:solidFill>
                  <a:srgbClr val="FFFFFF"/>
                </a:solidFill>
                <a:ea typeface="Poppins"/>
                <a:cs typeface="Poppins"/>
                <a:sym typeface="Poppins"/>
              </a:rPr>
              <a:t> </a:t>
            </a:r>
          </a:p>
          <a:p>
            <a:pPr marL="342900" indent="-342900">
              <a:lnSpc>
                <a:spcPts val="2952"/>
              </a:lnSpc>
              <a:buFont typeface="Arial" panose="020B0604020202020204" pitchFamily="34" charset="0"/>
              <a:buChar char="•"/>
            </a:pPr>
            <a:endParaRPr lang="en-US" sz="3200" dirty="0">
              <a:solidFill>
                <a:srgbClr val="FFFFFF"/>
              </a:solidFill>
              <a:ea typeface="Poppins"/>
              <a:cs typeface="Poppins"/>
              <a:sym typeface="Poppins"/>
            </a:endParaRPr>
          </a:p>
          <a:p>
            <a:pPr marL="342900" indent="-342900">
              <a:lnSpc>
                <a:spcPts val="2952"/>
              </a:lnSpc>
              <a:buFont typeface="Arial" panose="020B0604020202020204" pitchFamily="34" charset="0"/>
              <a:buChar char="•"/>
            </a:pPr>
            <a:r>
              <a:rPr lang="en-US" sz="3200" dirty="0">
                <a:solidFill>
                  <a:srgbClr val="FFFFFF"/>
                </a:solidFill>
                <a:ea typeface="Poppins"/>
                <a:cs typeface="Poppins"/>
                <a:sym typeface="Poppins"/>
              </a:rPr>
              <a:t>20% respondents reported near misses of critical event</a:t>
            </a:r>
            <a:r>
              <a:rPr lang="en-US" sz="3200" baseline="30000" dirty="0">
                <a:solidFill>
                  <a:srgbClr val="FFFFFF"/>
                </a:solidFill>
                <a:ea typeface="Poppins"/>
                <a:cs typeface="Poppins"/>
                <a:sym typeface="Poppins"/>
              </a:rPr>
              <a:t>2</a:t>
            </a:r>
            <a:endParaRPr lang="en-US" sz="3200" dirty="0">
              <a:solidFill>
                <a:srgbClr val="FFFFFF"/>
              </a:solidFill>
              <a:ea typeface="Poppins"/>
              <a:cs typeface="Poppins"/>
              <a:sym typeface="Poppins"/>
            </a:endParaRPr>
          </a:p>
          <a:p>
            <a:pPr marL="342900" indent="-342900">
              <a:lnSpc>
                <a:spcPts val="2952"/>
              </a:lnSpc>
              <a:buFont typeface="Arial" panose="020B0604020202020204" pitchFamily="34" charset="0"/>
              <a:buChar char="•"/>
            </a:pPr>
            <a:endParaRPr lang="en-US" sz="3200" dirty="0">
              <a:solidFill>
                <a:srgbClr val="FFFFFF"/>
              </a:solidFill>
              <a:ea typeface="Poppins"/>
              <a:cs typeface="Poppins"/>
              <a:sym typeface="Poppins"/>
            </a:endParaRPr>
          </a:p>
          <a:p>
            <a:pPr marL="342900" indent="-342900">
              <a:lnSpc>
                <a:spcPts val="2952"/>
              </a:lnSpc>
              <a:buFont typeface="Arial" panose="020B0604020202020204" pitchFamily="34" charset="0"/>
              <a:buChar char="•"/>
            </a:pPr>
            <a:r>
              <a:rPr lang="en-US" sz="3200" dirty="0">
                <a:solidFill>
                  <a:srgbClr val="FFFFFF"/>
                </a:solidFill>
                <a:ea typeface="Poppins"/>
                <a:cs typeface="Poppins"/>
                <a:sym typeface="Poppins"/>
              </a:rPr>
              <a:t>10% respondents  reported critical events related to shortage</a:t>
            </a:r>
            <a:r>
              <a:rPr lang="en-US" sz="3200" baseline="30000" dirty="0">
                <a:solidFill>
                  <a:srgbClr val="FFFFFF"/>
                </a:solidFill>
                <a:ea typeface="Poppins"/>
                <a:cs typeface="Poppins"/>
                <a:sym typeface="Poppins"/>
              </a:rPr>
              <a:t>2</a:t>
            </a:r>
            <a:endParaRPr lang="en-US" sz="3200" dirty="0">
              <a:solidFill>
                <a:srgbClr val="FFFFFF"/>
              </a:solidFill>
              <a:ea typeface="Poppins"/>
              <a:cs typeface="Poppins"/>
              <a:sym typeface="Poppins"/>
            </a:endParaRPr>
          </a:p>
          <a:p>
            <a:pPr marL="342900" indent="-342900">
              <a:lnSpc>
                <a:spcPts val="2952"/>
              </a:lnSpc>
              <a:buFont typeface="Arial" panose="020B0604020202020204" pitchFamily="34" charset="0"/>
              <a:buChar char="•"/>
            </a:pPr>
            <a:endParaRPr lang="en-US" sz="3200" dirty="0">
              <a:solidFill>
                <a:srgbClr val="FFFFFF"/>
              </a:solidFill>
              <a:ea typeface="Poppins"/>
              <a:cs typeface="Poppins"/>
              <a:sym typeface="Poppins"/>
            </a:endParaRPr>
          </a:p>
          <a:p>
            <a:pPr marL="342900" indent="-342900">
              <a:lnSpc>
                <a:spcPts val="2952"/>
              </a:lnSpc>
              <a:buFont typeface="Arial" panose="020B0604020202020204" pitchFamily="34" charset="0"/>
              <a:buChar char="•"/>
            </a:pPr>
            <a:r>
              <a:rPr lang="en-US" sz="3200" dirty="0">
                <a:solidFill>
                  <a:srgbClr val="FFFFFF"/>
                </a:solidFill>
                <a:ea typeface="Poppins"/>
                <a:cs typeface="Poppins"/>
                <a:sym typeface="Poppins"/>
              </a:rPr>
              <a:t>Loss of knowledge &amp; skills</a:t>
            </a:r>
          </a:p>
          <a:p>
            <a:pPr marL="285750" indent="-285750" algn="just">
              <a:lnSpc>
                <a:spcPts val="2952"/>
              </a:lnSpc>
              <a:buFont typeface="Arial" panose="020B0604020202020204" pitchFamily="34" charset="0"/>
              <a:buChar char="•"/>
            </a:pPr>
            <a:endParaRPr lang="en-US" dirty="0">
              <a:solidFill>
                <a:srgbClr val="FFFFFF"/>
              </a:solidFill>
              <a:latin typeface="Poppins"/>
              <a:ea typeface="Poppins"/>
              <a:cs typeface="Poppins"/>
              <a:sym typeface="Poppins"/>
            </a:endParaRPr>
          </a:p>
          <a:p>
            <a:pPr algn="just">
              <a:lnSpc>
                <a:spcPts val="2952"/>
              </a:lnSpc>
            </a:pPr>
            <a:endParaRPr lang="en-US" sz="1800" dirty="0">
              <a:solidFill>
                <a:srgbClr val="FFFFFF"/>
              </a:solidFill>
              <a:latin typeface="Poppins"/>
              <a:ea typeface="Poppins"/>
              <a:cs typeface="Poppins"/>
              <a:sym typeface="Poppins"/>
            </a:endParaRPr>
          </a:p>
          <a:p>
            <a:pPr algn="just">
              <a:lnSpc>
                <a:spcPts val="2952"/>
              </a:lnSpc>
            </a:pPr>
            <a:endParaRPr lang="en-US" sz="1800" dirty="0">
              <a:solidFill>
                <a:srgbClr val="FFFFF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57865" y="-735824"/>
            <a:ext cx="11773365" cy="11758648"/>
          </a:xfrm>
          <a:custGeom>
            <a:avLst/>
            <a:gdLst/>
            <a:ahLst/>
            <a:cxnLst/>
            <a:rect l="l" t="t" r="r" b="b"/>
            <a:pathLst>
              <a:path w="11773365" h="11758648">
                <a:moveTo>
                  <a:pt x="0" y="0"/>
                </a:moveTo>
                <a:lnTo>
                  <a:pt x="11773365" y="0"/>
                </a:lnTo>
                <a:lnTo>
                  <a:pt x="11773365" y="11758648"/>
                </a:lnTo>
                <a:lnTo>
                  <a:pt x="0" y="11758648"/>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rot="-5400000">
            <a:off x="-1123107" y="311920"/>
            <a:ext cx="10871055" cy="9663160"/>
            <a:chOff x="0" y="0"/>
            <a:chExt cx="660400" cy="587022"/>
          </a:xfrm>
        </p:grpSpPr>
        <p:sp>
          <p:nvSpPr>
            <p:cNvPr id="4" name="Freeform 4"/>
            <p:cNvSpPr/>
            <p:nvPr/>
          </p:nvSpPr>
          <p:spPr>
            <a:xfrm>
              <a:off x="0" y="0"/>
              <a:ext cx="660400" cy="587022"/>
            </a:xfrm>
            <a:custGeom>
              <a:avLst/>
              <a:gdLst/>
              <a:ahLst/>
              <a:cxnLst/>
              <a:rect l="l" t="t" r="r" b="b"/>
              <a:pathLst>
                <a:path w="660400" h="587022">
                  <a:moveTo>
                    <a:pt x="220252" y="567953"/>
                  </a:moveTo>
                  <a:cubicBezTo>
                    <a:pt x="254109" y="579467"/>
                    <a:pt x="292600" y="587022"/>
                    <a:pt x="330378" y="587022"/>
                  </a:cubicBezTo>
                  <a:cubicBezTo>
                    <a:pt x="368157" y="587022"/>
                    <a:pt x="404509" y="580545"/>
                    <a:pt x="438009" y="569031"/>
                  </a:cubicBezTo>
                  <a:cubicBezTo>
                    <a:pt x="438723" y="568672"/>
                    <a:pt x="439435" y="568672"/>
                    <a:pt x="440148" y="568313"/>
                  </a:cubicBezTo>
                  <a:cubicBezTo>
                    <a:pt x="565955" y="522257"/>
                    <a:pt x="658618" y="400643"/>
                    <a:pt x="660400" y="263535"/>
                  </a:cubicBezTo>
                  <a:lnTo>
                    <a:pt x="660400" y="0"/>
                  </a:lnTo>
                  <a:lnTo>
                    <a:pt x="0" y="0"/>
                  </a:lnTo>
                  <a:lnTo>
                    <a:pt x="0" y="263340"/>
                  </a:lnTo>
                  <a:cubicBezTo>
                    <a:pt x="1782" y="401362"/>
                    <a:pt x="93019" y="522977"/>
                    <a:pt x="220252" y="567953"/>
                  </a:cubicBezTo>
                  <a:close/>
                </a:path>
              </a:pathLst>
            </a:custGeom>
            <a:solidFill>
              <a:srgbClr val="FFFFFF"/>
            </a:solidFill>
          </p:spPr>
          <p:txBody>
            <a:bodyPr/>
            <a:lstStyle/>
            <a:p>
              <a:endParaRPr lang="en-US"/>
            </a:p>
          </p:txBody>
        </p:sp>
        <p:sp>
          <p:nvSpPr>
            <p:cNvPr id="5" name="TextBox 5"/>
            <p:cNvSpPr txBox="1"/>
            <p:nvPr/>
          </p:nvSpPr>
          <p:spPr>
            <a:xfrm>
              <a:off x="0" y="-38100"/>
              <a:ext cx="660400" cy="49812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00000">
            <a:off x="539812" y="6472592"/>
            <a:ext cx="3050744" cy="2224270"/>
          </a:xfrm>
          <a:custGeom>
            <a:avLst/>
            <a:gdLst/>
            <a:ahLst/>
            <a:cxnLst/>
            <a:rect l="l" t="t" r="r" b="b"/>
            <a:pathLst>
              <a:path w="3050744" h="2224270">
                <a:moveTo>
                  <a:pt x="0" y="0"/>
                </a:moveTo>
                <a:lnTo>
                  <a:pt x="3050744" y="0"/>
                </a:lnTo>
                <a:lnTo>
                  <a:pt x="3050744" y="2224269"/>
                </a:lnTo>
                <a:lnTo>
                  <a:pt x="0" y="2224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5400000">
            <a:off x="539812" y="7135143"/>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8" name="Group 18"/>
          <p:cNvGrpSpPr/>
          <p:nvPr/>
        </p:nvGrpSpPr>
        <p:grpSpPr>
          <a:xfrm>
            <a:off x="2490136" y="660882"/>
            <a:ext cx="39377" cy="393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20" name="TextBox 20"/>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grpSp>
        <p:nvGrpSpPr>
          <p:cNvPr id="21" name="Group 21"/>
          <p:cNvGrpSpPr/>
          <p:nvPr/>
        </p:nvGrpSpPr>
        <p:grpSpPr>
          <a:xfrm>
            <a:off x="8349288" y="4527069"/>
            <a:ext cx="1232862" cy="123286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718E"/>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AutoShape 24"/>
          <p:cNvSpPr/>
          <p:nvPr/>
        </p:nvSpPr>
        <p:spPr>
          <a:xfrm flipH="1">
            <a:off x="8740163" y="5143500"/>
            <a:ext cx="451112" cy="0"/>
          </a:xfrm>
          <a:prstGeom prst="line">
            <a:avLst/>
          </a:prstGeom>
          <a:ln w="47625" cap="flat">
            <a:solidFill>
              <a:srgbClr val="FFFFFF"/>
            </a:solidFill>
            <a:prstDash val="solid"/>
            <a:headEnd type="triangle" w="lg" len="med"/>
            <a:tailEnd type="none" w="sm" len="sm"/>
          </a:ln>
        </p:spPr>
        <p:txBody>
          <a:bodyPr/>
          <a:lstStyle/>
          <a:p>
            <a:endParaRPr lang="en-US"/>
          </a:p>
        </p:txBody>
      </p:sp>
      <p:sp>
        <p:nvSpPr>
          <p:cNvPr id="25" name="AutoShape 25"/>
          <p:cNvSpPr/>
          <p:nvPr/>
        </p:nvSpPr>
        <p:spPr>
          <a:xfrm flipV="1">
            <a:off x="9112044" y="1893681"/>
            <a:ext cx="7983963" cy="1"/>
          </a:xfrm>
          <a:prstGeom prst="line">
            <a:avLst/>
          </a:prstGeom>
          <a:ln w="95250" cap="flat">
            <a:solidFill>
              <a:srgbClr val="57A3BB"/>
            </a:solidFill>
            <a:prstDash val="solid"/>
            <a:headEnd type="none" w="sm" len="sm"/>
            <a:tailEnd type="none" w="sm" len="sm"/>
          </a:ln>
        </p:spPr>
        <p:txBody>
          <a:bodyPr/>
          <a:lstStyle/>
          <a:p>
            <a:endParaRPr lang="en-US"/>
          </a:p>
        </p:txBody>
      </p:sp>
      <p:sp>
        <p:nvSpPr>
          <p:cNvPr id="27" name="TextBox 27"/>
          <p:cNvSpPr txBox="1"/>
          <p:nvPr/>
        </p:nvSpPr>
        <p:spPr>
          <a:xfrm>
            <a:off x="9112044" y="353744"/>
            <a:ext cx="8566355" cy="1317797"/>
          </a:xfrm>
          <a:prstGeom prst="rect">
            <a:avLst/>
          </a:prstGeom>
        </p:spPr>
        <p:txBody>
          <a:bodyPr wrap="square" lIns="0" tIns="0" rIns="0" bIns="0" rtlCol="0" anchor="t">
            <a:spAutoFit/>
          </a:bodyPr>
          <a:lstStyle/>
          <a:p>
            <a:pPr algn="l">
              <a:lnSpc>
                <a:spcPts val="5208"/>
              </a:lnSpc>
            </a:pPr>
            <a:r>
              <a:rPr lang="en-US" sz="4200" b="1" dirty="0">
                <a:solidFill>
                  <a:srgbClr val="2B2B2B"/>
                </a:solidFill>
                <a:latin typeface="Poppins Bold"/>
                <a:ea typeface="Poppins Bold"/>
                <a:cs typeface="Poppins Bold"/>
                <a:sym typeface="Poppins Bold"/>
              </a:rPr>
              <a:t>Results of Initial Perioperative Nurse Turnover Study</a:t>
            </a:r>
          </a:p>
        </p:txBody>
      </p:sp>
      <p:pic>
        <p:nvPicPr>
          <p:cNvPr id="10" name="Google Shape;440;p28">
            <a:extLst>
              <a:ext uri="{FF2B5EF4-FFF2-40B4-BE49-F238E27FC236}">
                <a16:creationId xmlns:a16="http://schemas.microsoft.com/office/drawing/2014/main" id="{A4EB1CC9-D6BE-3A65-4E66-361FE86AB0C7}"/>
              </a:ext>
            </a:extLst>
          </p:cNvPr>
          <p:cNvPicPr preferRelativeResize="0"/>
          <p:nvPr/>
        </p:nvPicPr>
        <p:blipFill rotWithShape="1">
          <a:blip r:embed="rId6">
            <a:alphaModFix/>
          </a:blip>
          <a:srcRect/>
          <a:stretch/>
        </p:blipFill>
        <p:spPr>
          <a:xfrm>
            <a:off x="-115580" y="1133640"/>
            <a:ext cx="7168993" cy="7365781"/>
          </a:xfrm>
          <a:prstGeom prst="rect">
            <a:avLst/>
          </a:prstGeom>
          <a:noFill/>
          <a:ln>
            <a:noFill/>
          </a:ln>
        </p:spPr>
      </p:pic>
      <p:sp>
        <p:nvSpPr>
          <p:cNvPr id="12" name="TextBox 11">
            <a:extLst>
              <a:ext uri="{FF2B5EF4-FFF2-40B4-BE49-F238E27FC236}">
                <a16:creationId xmlns:a16="http://schemas.microsoft.com/office/drawing/2014/main" id="{40F05B40-ABAA-2BA8-BAE5-F3D5EA03CFC9}"/>
              </a:ext>
            </a:extLst>
          </p:cNvPr>
          <p:cNvSpPr txBox="1"/>
          <p:nvPr/>
        </p:nvSpPr>
        <p:spPr>
          <a:xfrm>
            <a:off x="9584608" y="3520856"/>
            <a:ext cx="7868381" cy="4478149"/>
          </a:xfrm>
          <a:prstGeom prst="rect">
            <a:avLst/>
          </a:prstGeom>
          <a:noFill/>
        </p:spPr>
        <p:txBody>
          <a:bodyPr wrap="square">
            <a:spAutoFit/>
          </a:bodyPr>
          <a:lstStyle/>
          <a:p>
            <a:pPr marL="0" lvl="0" indent="0" algn="ctr" rtl="0">
              <a:lnSpc>
                <a:spcPct val="95000"/>
              </a:lnSpc>
              <a:spcBef>
                <a:spcPts val="0"/>
              </a:spcBef>
              <a:spcAft>
                <a:spcPts val="0"/>
              </a:spcAft>
              <a:buSzPct val="50000"/>
              <a:buFont typeface="Arial"/>
              <a:buNone/>
            </a:pPr>
            <a:r>
              <a:rPr lang="en-US" sz="4800" b="1" dirty="0">
                <a:solidFill>
                  <a:schemeClr val="accent5">
                    <a:lumMod val="75000"/>
                  </a:schemeClr>
                </a:solidFill>
                <a:latin typeface="Arial"/>
                <a:ea typeface="Arial"/>
                <a:cs typeface="Arial"/>
                <a:sym typeface="Arial"/>
              </a:rPr>
              <a:t>Perioperative</a:t>
            </a:r>
            <a:r>
              <a:rPr lang="en-US" sz="4800" b="1" dirty="0">
                <a:solidFill>
                  <a:schemeClr val="accent5">
                    <a:lumMod val="75000"/>
                  </a:schemeClr>
                </a:solidFill>
              </a:rPr>
              <a:t> </a:t>
            </a:r>
            <a:r>
              <a:rPr lang="en-US" sz="4800" b="1" dirty="0">
                <a:solidFill>
                  <a:schemeClr val="accent5">
                    <a:lumMod val="75000"/>
                  </a:schemeClr>
                </a:solidFill>
                <a:latin typeface="Arial"/>
                <a:ea typeface="Arial"/>
                <a:cs typeface="Arial"/>
                <a:sym typeface="Arial"/>
              </a:rPr>
              <a:t>Nurse Turnover Decision-Making </a:t>
            </a:r>
            <a:endParaRPr lang="en-US" sz="4800" b="1" dirty="0">
              <a:solidFill>
                <a:schemeClr val="accent5">
                  <a:lumMod val="75000"/>
                </a:schemeClr>
              </a:solidFill>
            </a:endParaRPr>
          </a:p>
          <a:p>
            <a:pPr marL="0" lvl="0" indent="0" algn="ctr" rtl="0">
              <a:lnSpc>
                <a:spcPct val="95000"/>
              </a:lnSpc>
              <a:spcBef>
                <a:spcPts val="0"/>
              </a:spcBef>
              <a:spcAft>
                <a:spcPts val="0"/>
              </a:spcAft>
              <a:buSzPct val="50000"/>
              <a:buFont typeface="Arial"/>
              <a:buNone/>
            </a:pPr>
            <a:r>
              <a:rPr lang="en-US" sz="4800" b="1" dirty="0">
                <a:solidFill>
                  <a:schemeClr val="accent5">
                    <a:lumMod val="75000"/>
                  </a:schemeClr>
                </a:solidFill>
                <a:latin typeface="Arial"/>
                <a:ea typeface="Arial"/>
                <a:cs typeface="Arial"/>
                <a:sym typeface="Arial"/>
              </a:rPr>
              <a:t>Theory</a:t>
            </a:r>
            <a:r>
              <a:rPr lang="en-US" sz="4800" baseline="30000" dirty="0">
                <a:solidFill>
                  <a:schemeClr val="accent5">
                    <a:lumMod val="75000"/>
                  </a:schemeClr>
                </a:solidFill>
                <a:latin typeface="Arial"/>
                <a:ea typeface="Arial"/>
                <a:cs typeface="Arial"/>
                <a:sym typeface="Arial"/>
              </a:rPr>
              <a:t>4</a:t>
            </a:r>
            <a:r>
              <a:rPr lang="en-US" sz="4800" b="1" dirty="0">
                <a:solidFill>
                  <a:schemeClr val="accent5">
                    <a:lumMod val="75000"/>
                  </a:schemeClr>
                </a:solidFill>
                <a:latin typeface="Arial"/>
                <a:ea typeface="Arial"/>
                <a:cs typeface="Arial"/>
                <a:sym typeface="Arial"/>
              </a:rPr>
              <a:t> </a:t>
            </a:r>
          </a:p>
          <a:p>
            <a:pPr marL="0" lvl="0" indent="0" algn="ctr" rtl="0">
              <a:lnSpc>
                <a:spcPct val="95000"/>
              </a:lnSpc>
              <a:spcBef>
                <a:spcPts val="0"/>
              </a:spcBef>
              <a:spcAft>
                <a:spcPts val="0"/>
              </a:spcAft>
              <a:buSzPct val="50000"/>
              <a:buFont typeface="Arial"/>
              <a:buNone/>
            </a:pPr>
            <a:endParaRPr lang="en-US" sz="4800" b="1" dirty="0">
              <a:solidFill>
                <a:schemeClr val="accent5">
                  <a:lumMod val="75000"/>
                </a:schemeClr>
              </a:solidFill>
              <a:latin typeface="Arial"/>
              <a:cs typeface="Arial"/>
              <a:sym typeface="Arial"/>
            </a:endParaRPr>
          </a:p>
          <a:p>
            <a:pPr algn="ctr">
              <a:lnSpc>
                <a:spcPct val="95000"/>
              </a:lnSpc>
              <a:buSzPct val="50000"/>
            </a:pPr>
            <a:r>
              <a:rPr lang="en-US" sz="3600" dirty="0"/>
              <a:t>The dimensions of perioperative nurse well-being influence decisions to leave an OR position.  </a:t>
            </a:r>
            <a:endParaRPr lang="en-US" sz="3600" b="1" dirty="0">
              <a:solidFill>
                <a:schemeClr val="accent5">
                  <a:lumMod val="7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5140" y="-5487013"/>
            <a:ext cx="10707325" cy="1070732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A3BB"/>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605552" y="775793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268104" y="775793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a:off x="2490136" y="660882"/>
            <a:ext cx="39377" cy="3937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19" name="TextBox 19"/>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sp>
        <p:nvSpPr>
          <p:cNvPr id="21" name="AutoShape 21"/>
          <p:cNvSpPr/>
          <p:nvPr/>
        </p:nvSpPr>
        <p:spPr>
          <a:xfrm flipV="1">
            <a:off x="1001425" y="1978679"/>
            <a:ext cx="6213539" cy="48838"/>
          </a:xfrm>
          <a:prstGeom prst="line">
            <a:avLst/>
          </a:prstGeom>
          <a:ln w="95250" cap="flat">
            <a:solidFill>
              <a:srgbClr val="57A3BB"/>
            </a:solidFill>
            <a:prstDash val="solid"/>
            <a:headEnd type="none" w="sm" len="sm"/>
            <a:tailEnd type="none" w="sm" len="sm"/>
          </a:ln>
        </p:spPr>
        <p:txBody>
          <a:bodyPr/>
          <a:lstStyle/>
          <a:p>
            <a:endParaRPr lang="en-US"/>
          </a:p>
        </p:txBody>
      </p:sp>
      <p:sp>
        <p:nvSpPr>
          <p:cNvPr id="22" name="TextBox 22"/>
          <p:cNvSpPr txBox="1"/>
          <p:nvPr/>
        </p:nvSpPr>
        <p:spPr>
          <a:xfrm>
            <a:off x="999346" y="354820"/>
            <a:ext cx="6849254" cy="1317797"/>
          </a:xfrm>
          <a:prstGeom prst="rect">
            <a:avLst/>
          </a:prstGeom>
        </p:spPr>
        <p:txBody>
          <a:bodyPr wrap="square" lIns="0" tIns="0" rIns="0" bIns="0" rtlCol="0" anchor="t">
            <a:spAutoFit/>
          </a:bodyPr>
          <a:lstStyle/>
          <a:p>
            <a:pPr algn="l">
              <a:lnSpc>
                <a:spcPts val="5208"/>
              </a:lnSpc>
            </a:pPr>
            <a:r>
              <a:rPr lang="en-US" sz="4200" b="1" dirty="0">
                <a:solidFill>
                  <a:srgbClr val="2B2B2B"/>
                </a:solidFill>
                <a:latin typeface="Poppins Bold"/>
                <a:ea typeface="Poppins Bold"/>
                <a:cs typeface="Poppins Bold"/>
                <a:sym typeface="Poppins Bold"/>
              </a:rPr>
              <a:t>Dependability of the Theory</a:t>
            </a:r>
          </a:p>
        </p:txBody>
      </p:sp>
      <p:sp>
        <p:nvSpPr>
          <p:cNvPr id="23" name="TextBox 23"/>
          <p:cNvSpPr txBox="1"/>
          <p:nvPr/>
        </p:nvSpPr>
        <p:spPr>
          <a:xfrm>
            <a:off x="238539" y="7646876"/>
            <a:ext cx="8915400" cy="998287"/>
          </a:xfrm>
          <a:prstGeom prst="rect">
            <a:avLst/>
          </a:prstGeom>
        </p:spPr>
        <p:txBody>
          <a:bodyPr wrap="square" lIns="0" tIns="0" rIns="0" bIns="0" rtlCol="0" anchor="t">
            <a:spAutoFit/>
          </a:bodyPr>
          <a:lstStyle/>
          <a:p>
            <a:pPr lvl="1">
              <a:lnSpc>
                <a:spcPct val="105000"/>
              </a:lnSpc>
              <a:buClr>
                <a:schemeClr val="dk1"/>
              </a:buClr>
              <a:buSzPts val="3200"/>
            </a:pPr>
            <a:r>
              <a:rPr lang="en-US" sz="3200" dirty="0">
                <a:latin typeface="Arial"/>
                <a:ea typeface="Arial"/>
                <a:cs typeface="Arial"/>
                <a:sym typeface="Arial"/>
              </a:rPr>
              <a:t>Established dependability of the Perioperative Nurse Turnover Decision-Making Theory </a:t>
            </a:r>
          </a:p>
        </p:txBody>
      </p:sp>
      <p:pic>
        <p:nvPicPr>
          <p:cNvPr id="14" name="Picture 13">
            <a:extLst>
              <a:ext uri="{FF2B5EF4-FFF2-40B4-BE49-F238E27FC236}">
                <a16:creationId xmlns:a16="http://schemas.microsoft.com/office/drawing/2014/main" id="{E3412F88-7CE5-87EC-6D27-DF1655CC6D4A}"/>
              </a:ext>
            </a:extLst>
          </p:cNvPr>
          <p:cNvPicPr>
            <a:picLocks noChangeAspect="1"/>
          </p:cNvPicPr>
          <p:nvPr/>
        </p:nvPicPr>
        <p:blipFill>
          <a:blip r:embed="rId5"/>
          <a:srcRect t="10477" r="1476" b="11182"/>
          <a:stretch>
            <a:fillRect/>
          </a:stretch>
        </p:blipFill>
        <p:spPr>
          <a:xfrm>
            <a:off x="9939" y="3426654"/>
            <a:ext cx="17964828" cy="3186087"/>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38233-776D-CA47-6198-330D19B99C8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EB852B0-50F8-BD1C-7152-8CFBADB6D5EB}"/>
              </a:ext>
            </a:extLst>
          </p:cNvPr>
          <p:cNvGrpSpPr/>
          <p:nvPr/>
        </p:nvGrpSpPr>
        <p:grpSpPr>
          <a:xfrm>
            <a:off x="7585140" y="-5487013"/>
            <a:ext cx="10707325" cy="10707325"/>
            <a:chOff x="0" y="0"/>
            <a:chExt cx="812800" cy="812800"/>
          </a:xfrm>
        </p:grpSpPr>
        <p:sp>
          <p:nvSpPr>
            <p:cNvPr id="3" name="Freeform 3">
              <a:extLst>
                <a:ext uri="{FF2B5EF4-FFF2-40B4-BE49-F238E27FC236}">
                  <a16:creationId xmlns:a16="http://schemas.microsoft.com/office/drawing/2014/main" id="{1C92B2AF-A00A-8FBD-E775-0F28D52B6CB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A3BB"/>
            </a:solidFill>
          </p:spPr>
          <p:txBody>
            <a:bodyPr/>
            <a:lstStyle/>
            <a:p>
              <a:endParaRPr lang="en-US"/>
            </a:p>
          </p:txBody>
        </p:sp>
        <p:sp>
          <p:nvSpPr>
            <p:cNvPr id="4" name="TextBox 4">
              <a:extLst>
                <a:ext uri="{FF2B5EF4-FFF2-40B4-BE49-F238E27FC236}">
                  <a16:creationId xmlns:a16="http://schemas.microsoft.com/office/drawing/2014/main" id="{E312E48B-B849-E26D-2175-04F0C9DD524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FF23678F-CAFA-E2FB-3310-85F6DEDBB5E4}"/>
              </a:ext>
            </a:extLst>
          </p:cNvPr>
          <p:cNvSpPr/>
          <p:nvPr/>
        </p:nvSpPr>
        <p:spPr>
          <a:xfrm>
            <a:off x="13605552" y="775793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CBBBCBF6-DE15-1E98-B52F-4D83DDE13CB1}"/>
              </a:ext>
            </a:extLst>
          </p:cNvPr>
          <p:cNvSpPr/>
          <p:nvPr/>
        </p:nvSpPr>
        <p:spPr>
          <a:xfrm>
            <a:off x="14268104" y="7757930"/>
            <a:ext cx="3050744" cy="2224270"/>
          </a:xfrm>
          <a:custGeom>
            <a:avLst/>
            <a:gdLst/>
            <a:ahLst/>
            <a:cxnLst/>
            <a:rect l="l" t="t" r="r" b="b"/>
            <a:pathLst>
              <a:path w="3050744" h="2224270">
                <a:moveTo>
                  <a:pt x="0" y="0"/>
                </a:moveTo>
                <a:lnTo>
                  <a:pt x="3050744" y="0"/>
                </a:lnTo>
                <a:lnTo>
                  <a:pt x="3050744" y="2224270"/>
                </a:lnTo>
                <a:lnTo>
                  <a:pt x="0" y="222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7">
            <a:extLst>
              <a:ext uri="{FF2B5EF4-FFF2-40B4-BE49-F238E27FC236}">
                <a16:creationId xmlns:a16="http://schemas.microsoft.com/office/drawing/2014/main" id="{B49B3B93-90DE-23AF-AC83-7D92EFC2A25E}"/>
              </a:ext>
            </a:extLst>
          </p:cNvPr>
          <p:cNvGrpSpPr/>
          <p:nvPr/>
        </p:nvGrpSpPr>
        <p:grpSpPr>
          <a:xfrm>
            <a:off x="2490136" y="660882"/>
            <a:ext cx="39377" cy="39377"/>
            <a:chOff x="0" y="0"/>
            <a:chExt cx="812800" cy="812800"/>
          </a:xfrm>
        </p:grpSpPr>
        <p:sp>
          <p:nvSpPr>
            <p:cNvPr id="18" name="Freeform 18">
              <a:extLst>
                <a:ext uri="{FF2B5EF4-FFF2-40B4-BE49-F238E27FC236}">
                  <a16:creationId xmlns:a16="http://schemas.microsoft.com/office/drawing/2014/main" id="{A7C85DB9-E0FF-8F3E-3E1D-EF3E4E09AC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C3DF"/>
            </a:solidFill>
          </p:spPr>
          <p:txBody>
            <a:bodyPr/>
            <a:lstStyle/>
            <a:p>
              <a:endParaRPr lang="en-US"/>
            </a:p>
          </p:txBody>
        </p:sp>
        <p:sp>
          <p:nvSpPr>
            <p:cNvPr id="19" name="TextBox 19">
              <a:extLst>
                <a:ext uri="{FF2B5EF4-FFF2-40B4-BE49-F238E27FC236}">
                  <a16:creationId xmlns:a16="http://schemas.microsoft.com/office/drawing/2014/main" id="{5F9FF464-00E6-50EB-960A-83A4B0009881}"/>
                </a:ext>
              </a:extLst>
            </p:cNvPr>
            <p:cNvSpPr txBox="1"/>
            <p:nvPr/>
          </p:nvSpPr>
          <p:spPr>
            <a:xfrm>
              <a:off x="76200" y="38100"/>
              <a:ext cx="660400" cy="698500"/>
            </a:xfrm>
            <a:prstGeom prst="rect">
              <a:avLst/>
            </a:prstGeom>
          </p:spPr>
          <p:txBody>
            <a:bodyPr lIns="74078" tIns="74078" rIns="74078" bIns="74078" rtlCol="0" anchor="ctr"/>
            <a:lstStyle/>
            <a:p>
              <a:pPr algn="ctr">
                <a:lnSpc>
                  <a:spcPts val="2659"/>
                </a:lnSpc>
              </a:pPr>
              <a:endParaRPr/>
            </a:p>
          </p:txBody>
        </p:sp>
      </p:grpSp>
      <p:pic>
        <p:nvPicPr>
          <p:cNvPr id="10" name="Picture 9">
            <a:extLst>
              <a:ext uri="{FF2B5EF4-FFF2-40B4-BE49-F238E27FC236}">
                <a16:creationId xmlns:a16="http://schemas.microsoft.com/office/drawing/2014/main" id="{B5B0E25E-48BC-5870-7972-3CB8FD3E2A66}"/>
              </a:ext>
            </a:extLst>
          </p:cNvPr>
          <p:cNvPicPr>
            <a:picLocks noChangeAspect="1"/>
          </p:cNvPicPr>
          <p:nvPr/>
        </p:nvPicPr>
        <p:blipFill>
          <a:blip r:embed="rId4"/>
          <a:stretch>
            <a:fillRect/>
          </a:stretch>
        </p:blipFill>
        <p:spPr>
          <a:xfrm>
            <a:off x="3627642" y="1175317"/>
            <a:ext cx="9898228" cy="8989208"/>
          </a:xfrm>
          <a:prstGeom prst="rect">
            <a:avLst/>
          </a:prstGeom>
          <a:ln>
            <a:noFill/>
          </a:ln>
          <a:effectLst>
            <a:softEdge rad="112500"/>
          </a:effectLst>
        </p:spPr>
      </p:pic>
      <p:graphicFrame>
        <p:nvGraphicFramePr>
          <p:cNvPr id="14" name="Table 13">
            <a:extLst>
              <a:ext uri="{FF2B5EF4-FFF2-40B4-BE49-F238E27FC236}">
                <a16:creationId xmlns:a16="http://schemas.microsoft.com/office/drawing/2014/main" id="{956344D8-7A8F-B057-1F9E-9DE8B30D20B7}"/>
              </a:ext>
            </a:extLst>
          </p:cNvPr>
          <p:cNvGraphicFramePr>
            <a:graphicFrameLocks noGrp="1"/>
          </p:cNvGraphicFramePr>
          <p:nvPr>
            <p:extLst>
              <p:ext uri="{D42A27DB-BD31-4B8C-83A1-F6EECF244321}">
                <p14:modId xmlns:p14="http://schemas.microsoft.com/office/powerpoint/2010/main" val="2153486703"/>
              </p:ext>
            </p:extLst>
          </p:nvPr>
        </p:nvGraphicFramePr>
        <p:xfrm>
          <a:off x="2340963" y="5360900"/>
          <a:ext cx="1651000" cy="373380"/>
        </p:xfrm>
        <a:graphic>
          <a:graphicData uri="http://schemas.openxmlformats.org/drawingml/2006/table">
            <a:tbl>
              <a:tblPr/>
              <a:tblGrid>
                <a:gridCol w="1651000">
                  <a:extLst>
                    <a:ext uri="{9D8B030D-6E8A-4147-A177-3AD203B41FA5}">
                      <a16:colId xmlns:a16="http://schemas.microsoft.com/office/drawing/2014/main" val="2007640943"/>
                    </a:ext>
                  </a:extLst>
                </a:gridCol>
              </a:tblGrid>
              <a:tr h="182880">
                <a:tc>
                  <a:txBody>
                    <a:bodyPr/>
                    <a:lstStyle/>
                    <a:p>
                      <a:pPr algn="l" fontAlgn="b">
                        <a:buNone/>
                      </a:pPr>
                      <a:r>
                        <a:rPr lang="en-US" sz="2400" b="1" i="0" u="none" strike="noStrike" dirty="0">
                          <a:solidFill>
                            <a:srgbClr val="000000"/>
                          </a:solidFill>
                          <a:effectLst/>
                          <a:latin typeface="Aptos Narrow" panose="020B0004020202020204" pitchFamily="34" charset="0"/>
                        </a:rPr>
                        <a:t>Salary</a:t>
                      </a:r>
                    </a:p>
                  </a:txBody>
                  <a:tcPr marL="7620" marR="7620" marT="7620" marB="0" anchor="b">
                    <a:lnL>
                      <a:noFill/>
                    </a:lnL>
                    <a:lnR>
                      <a:noFill/>
                    </a:lnR>
                    <a:lnT>
                      <a:noFill/>
                    </a:lnT>
                    <a:lnB>
                      <a:noFill/>
                    </a:lnB>
                    <a:noFill/>
                  </a:tcPr>
                </a:tc>
                <a:extLst>
                  <a:ext uri="{0D108BD9-81ED-4DB2-BD59-A6C34878D82A}">
                    <a16:rowId xmlns:a16="http://schemas.microsoft.com/office/drawing/2014/main" val="280018121"/>
                  </a:ext>
                </a:extLst>
              </a:tr>
            </a:tbl>
          </a:graphicData>
        </a:graphic>
      </p:graphicFrame>
      <p:graphicFrame>
        <p:nvGraphicFramePr>
          <p:cNvPr id="15" name="Table 14">
            <a:extLst>
              <a:ext uri="{FF2B5EF4-FFF2-40B4-BE49-F238E27FC236}">
                <a16:creationId xmlns:a16="http://schemas.microsoft.com/office/drawing/2014/main" id="{897CF4A4-8D7B-362B-86FD-DE55B6B34A3A}"/>
              </a:ext>
            </a:extLst>
          </p:cNvPr>
          <p:cNvGraphicFramePr>
            <a:graphicFrameLocks noGrp="1"/>
          </p:cNvGraphicFramePr>
          <p:nvPr>
            <p:extLst>
              <p:ext uri="{D42A27DB-BD31-4B8C-83A1-F6EECF244321}">
                <p14:modId xmlns:p14="http://schemas.microsoft.com/office/powerpoint/2010/main" val="2470190363"/>
              </p:ext>
            </p:extLst>
          </p:nvPr>
        </p:nvGraphicFramePr>
        <p:xfrm>
          <a:off x="1514399" y="3997006"/>
          <a:ext cx="2517482" cy="739140"/>
        </p:xfrm>
        <a:graphic>
          <a:graphicData uri="http://schemas.openxmlformats.org/drawingml/2006/table">
            <a:tbl>
              <a:tblPr/>
              <a:tblGrid>
                <a:gridCol w="2517482">
                  <a:extLst>
                    <a:ext uri="{9D8B030D-6E8A-4147-A177-3AD203B41FA5}">
                      <a16:colId xmlns:a16="http://schemas.microsoft.com/office/drawing/2014/main" val="2689179250"/>
                    </a:ext>
                  </a:extLst>
                </a:gridCol>
              </a:tblGrid>
              <a:tr h="182880">
                <a:tc>
                  <a:txBody>
                    <a:bodyPr/>
                    <a:lstStyle/>
                    <a:p>
                      <a:pPr algn="l" fontAlgn="b">
                        <a:buNone/>
                      </a:pPr>
                      <a:r>
                        <a:rPr lang="en-US" sz="2400" b="1" i="0" u="none" strike="noStrike" dirty="0">
                          <a:solidFill>
                            <a:srgbClr val="0070C0"/>
                          </a:solidFill>
                          <a:effectLst/>
                          <a:latin typeface="Aptos Narrow" panose="020B0004020202020204" pitchFamily="34" charset="0"/>
                        </a:rPr>
                        <a:t>Work Environment/</a:t>
                      </a:r>
                    </a:p>
                    <a:p>
                      <a:pPr algn="l" fontAlgn="b">
                        <a:buNone/>
                      </a:pPr>
                      <a:r>
                        <a:rPr lang="en-US" sz="2400" b="1" i="0" u="none" strike="noStrike" dirty="0">
                          <a:solidFill>
                            <a:srgbClr val="0070C0"/>
                          </a:solidFill>
                          <a:effectLst/>
                          <a:latin typeface="Aptos Narrow" panose="020B0004020202020204" pitchFamily="34" charset="0"/>
                        </a:rPr>
                        <a:t>Culture</a:t>
                      </a:r>
                    </a:p>
                  </a:txBody>
                  <a:tcPr marL="7620" marR="7620" marT="7620" marB="0" anchor="b">
                    <a:lnL>
                      <a:noFill/>
                    </a:lnL>
                    <a:lnR>
                      <a:noFill/>
                    </a:lnR>
                    <a:lnT>
                      <a:noFill/>
                    </a:lnT>
                    <a:lnB>
                      <a:noFill/>
                    </a:lnB>
                    <a:noFill/>
                  </a:tcPr>
                </a:tc>
                <a:extLst>
                  <a:ext uri="{0D108BD9-81ED-4DB2-BD59-A6C34878D82A}">
                    <a16:rowId xmlns:a16="http://schemas.microsoft.com/office/drawing/2014/main" val="2146472474"/>
                  </a:ext>
                </a:extLst>
              </a:tr>
            </a:tbl>
          </a:graphicData>
        </a:graphic>
      </p:graphicFrame>
      <p:graphicFrame>
        <p:nvGraphicFramePr>
          <p:cNvPr id="25" name="Table 24">
            <a:extLst>
              <a:ext uri="{FF2B5EF4-FFF2-40B4-BE49-F238E27FC236}">
                <a16:creationId xmlns:a16="http://schemas.microsoft.com/office/drawing/2014/main" id="{0D657655-AB78-2E2E-A6F3-AA181EACB906}"/>
              </a:ext>
            </a:extLst>
          </p:cNvPr>
          <p:cNvGraphicFramePr>
            <a:graphicFrameLocks noGrp="1"/>
          </p:cNvGraphicFramePr>
          <p:nvPr>
            <p:extLst>
              <p:ext uri="{D42A27DB-BD31-4B8C-83A1-F6EECF244321}">
                <p14:modId xmlns:p14="http://schemas.microsoft.com/office/powerpoint/2010/main" val="3444680973"/>
              </p:ext>
            </p:extLst>
          </p:nvPr>
        </p:nvGraphicFramePr>
        <p:xfrm>
          <a:off x="267637" y="5219845"/>
          <a:ext cx="1651000" cy="739140"/>
        </p:xfrm>
        <a:graphic>
          <a:graphicData uri="http://schemas.openxmlformats.org/drawingml/2006/table">
            <a:tbl>
              <a:tblPr/>
              <a:tblGrid>
                <a:gridCol w="1651000">
                  <a:extLst>
                    <a:ext uri="{9D8B030D-6E8A-4147-A177-3AD203B41FA5}">
                      <a16:colId xmlns:a16="http://schemas.microsoft.com/office/drawing/2014/main" val="648119826"/>
                    </a:ext>
                  </a:extLst>
                </a:gridCol>
              </a:tblGrid>
              <a:tr h="182880">
                <a:tc>
                  <a:txBody>
                    <a:bodyPr/>
                    <a:lstStyle/>
                    <a:p>
                      <a:pPr algn="l" fontAlgn="b">
                        <a:buNone/>
                      </a:pPr>
                      <a:r>
                        <a:rPr lang="en-US" sz="2400" b="1" i="0" u="none" strike="noStrike" dirty="0">
                          <a:solidFill>
                            <a:srgbClr val="0070C0"/>
                          </a:solidFill>
                          <a:effectLst/>
                          <a:latin typeface="Aptos Narrow" panose="020B0004020202020204" pitchFamily="34" charset="0"/>
                        </a:rPr>
                        <a:t>Supervisor/Manager</a:t>
                      </a:r>
                    </a:p>
                  </a:txBody>
                  <a:tcPr marL="7620" marR="7620" marT="7620" marB="0" anchor="b">
                    <a:lnL>
                      <a:noFill/>
                    </a:lnL>
                    <a:lnR>
                      <a:noFill/>
                    </a:lnR>
                    <a:lnT>
                      <a:noFill/>
                    </a:lnT>
                    <a:lnB>
                      <a:noFill/>
                    </a:lnB>
                    <a:noFill/>
                  </a:tcPr>
                </a:tc>
                <a:extLst>
                  <a:ext uri="{0D108BD9-81ED-4DB2-BD59-A6C34878D82A}">
                    <a16:rowId xmlns:a16="http://schemas.microsoft.com/office/drawing/2014/main" val="4103334856"/>
                  </a:ext>
                </a:extLst>
              </a:tr>
            </a:tbl>
          </a:graphicData>
        </a:graphic>
      </p:graphicFrame>
      <p:graphicFrame>
        <p:nvGraphicFramePr>
          <p:cNvPr id="26" name="Table 25">
            <a:extLst>
              <a:ext uri="{FF2B5EF4-FFF2-40B4-BE49-F238E27FC236}">
                <a16:creationId xmlns:a16="http://schemas.microsoft.com/office/drawing/2014/main" id="{CEE24B80-2401-5BA3-AC20-93404E88F8C4}"/>
              </a:ext>
            </a:extLst>
          </p:cNvPr>
          <p:cNvGraphicFramePr>
            <a:graphicFrameLocks noGrp="1"/>
          </p:cNvGraphicFramePr>
          <p:nvPr>
            <p:extLst>
              <p:ext uri="{D42A27DB-BD31-4B8C-83A1-F6EECF244321}">
                <p14:modId xmlns:p14="http://schemas.microsoft.com/office/powerpoint/2010/main" val="1921746306"/>
              </p:ext>
            </p:extLst>
          </p:nvPr>
        </p:nvGraphicFramePr>
        <p:xfrm>
          <a:off x="15947037" y="4230872"/>
          <a:ext cx="1945447" cy="1104900"/>
        </p:xfrm>
        <a:graphic>
          <a:graphicData uri="http://schemas.openxmlformats.org/drawingml/2006/table">
            <a:tbl>
              <a:tblPr/>
              <a:tblGrid>
                <a:gridCol w="1945447">
                  <a:extLst>
                    <a:ext uri="{9D8B030D-6E8A-4147-A177-3AD203B41FA5}">
                      <a16:colId xmlns:a16="http://schemas.microsoft.com/office/drawing/2014/main" val="1886457101"/>
                    </a:ext>
                  </a:extLst>
                </a:gridCol>
              </a:tblGrid>
              <a:tr h="182880">
                <a:tc>
                  <a:txBody>
                    <a:bodyPr/>
                    <a:lstStyle/>
                    <a:p>
                      <a:pPr algn="l" fontAlgn="b">
                        <a:buNone/>
                      </a:pPr>
                      <a:r>
                        <a:rPr lang="en-US" sz="2400" b="1" i="0" u="none" strike="noStrike" dirty="0">
                          <a:solidFill>
                            <a:srgbClr val="FF99FF"/>
                          </a:solidFill>
                          <a:effectLst/>
                          <a:latin typeface="Aptos Narrow" panose="020B0004020202020204" pitchFamily="34" charset="0"/>
                        </a:rPr>
                        <a:t>Burnout / Emotional Exhaustion</a:t>
                      </a:r>
                    </a:p>
                  </a:txBody>
                  <a:tcPr marL="7620" marR="7620" marT="7620" marB="0" anchor="b">
                    <a:lnL>
                      <a:noFill/>
                    </a:lnL>
                    <a:lnR>
                      <a:noFill/>
                    </a:lnR>
                    <a:lnT>
                      <a:noFill/>
                    </a:lnT>
                    <a:lnB>
                      <a:noFill/>
                    </a:lnB>
                    <a:noFill/>
                  </a:tcPr>
                </a:tc>
                <a:extLst>
                  <a:ext uri="{0D108BD9-81ED-4DB2-BD59-A6C34878D82A}">
                    <a16:rowId xmlns:a16="http://schemas.microsoft.com/office/drawing/2014/main" val="1146802909"/>
                  </a:ext>
                </a:extLst>
              </a:tr>
            </a:tbl>
          </a:graphicData>
        </a:graphic>
      </p:graphicFrame>
      <p:graphicFrame>
        <p:nvGraphicFramePr>
          <p:cNvPr id="27" name="Table 26">
            <a:extLst>
              <a:ext uri="{FF2B5EF4-FFF2-40B4-BE49-F238E27FC236}">
                <a16:creationId xmlns:a16="http://schemas.microsoft.com/office/drawing/2014/main" id="{D2873520-F8C1-7B49-374B-B4C4F0485938}"/>
              </a:ext>
            </a:extLst>
          </p:cNvPr>
          <p:cNvGraphicFramePr>
            <a:graphicFrameLocks noGrp="1"/>
          </p:cNvGraphicFramePr>
          <p:nvPr>
            <p:extLst>
              <p:ext uri="{D42A27DB-BD31-4B8C-83A1-F6EECF244321}">
                <p14:modId xmlns:p14="http://schemas.microsoft.com/office/powerpoint/2010/main" val="1096966905"/>
              </p:ext>
            </p:extLst>
          </p:nvPr>
        </p:nvGraphicFramePr>
        <p:xfrm>
          <a:off x="2216970" y="7869244"/>
          <a:ext cx="1651000" cy="373380"/>
        </p:xfrm>
        <a:graphic>
          <a:graphicData uri="http://schemas.openxmlformats.org/drawingml/2006/table">
            <a:tbl>
              <a:tblPr/>
              <a:tblGrid>
                <a:gridCol w="1651000">
                  <a:extLst>
                    <a:ext uri="{9D8B030D-6E8A-4147-A177-3AD203B41FA5}">
                      <a16:colId xmlns:a16="http://schemas.microsoft.com/office/drawing/2014/main" val="462810299"/>
                    </a:ext>
                  </a:extLst>
                </a:gridCol>
              </a:tblGrid>
              <a:tr h="182880">
                <a:tc>
                  <a:txBody>
                    <a:bodyPr/>
                    <a:lstStyle/>
                    <a:p>
                      <a:pPr algn="l" fontAlgn="b">
                        <a:buNone/>
                      </a:pPr>
                      <a:r>
                        <a:rPr lang="en-US" sz="2400" b="1" i="0" u="none" strike="noStrike" dirty="0">
                          <a:solidFill>
                            <a:srgbClr val="196B24"/>
                          </a:solidFill>
                          <a:effectLst/>
                          <a:latin typeface="Aptos Narrow" panose="020B0004020202020204" pitchFamily="34" charset="0"/>
                        </a:rPr>
                        <a:t>Employer</a:t>
                      </a:r>
                    </a:p>
                  </a:txBody>
                  <a:tcPr marL="7620" marR="7620" marT="7620" marB="0" anchor="b">
                    <a:lnL>
                      <a:noFill/>
                    </a:lnL>
                    <a:lnR>
                      <a:noFill/>
                    </a:lnR>
                    <a:lnT>
                      <a:noFill/>
                    </a:lnT>
                    <a:lnB>
                      <a:noFill/>
                    </a:lnB>
                    <a:noFill/>
                  </a:tcPr>
                </a:tc>
                <a:extLst>
                  <a:ext uri="{0D108BD9-81ED-4DB2-BD59-A6C34878D82A}">
                    <a16:rowId xmlns:a16="http://schemas.microsoft.com/office/drawing/2014/main" val="3032961120"/>
                  </a:ext>
                </a:extLst>
              </a:tr>
            </a:tbl>
          </a:graphicData>
        </a:graphic>
      </p:graphicFrame>
      <p:graphicFrame>
        <p:nvGraphicFramePr>
          <p:cNvPr id="28" name="Table 27">
            <a:extLst>
              <a:ext uri="{FF2B5EF4-FFF2-40B4-BE49-F238E27FC236}">
                <a16:creationId xmlns:a16="http://schemas.microsoft.com/office/drawing/2014/main" id="{26879A58-4CB7-7257-14B9-D6203F724AC3}"/>
              </a:ext>
            </a:extLst>
          </p:cNvPr>
          <p:cNvGraphicFramePr>
            <a:graphicFrameLocks noGrp="1"/>
          </p:cNvGraphicFramePr>
          <p:nvPr>
            <p:extLst>
              <p:ext uri="{D42A27DB-BD31-4B8C-83A1-F6EECF244321}">
                <p14:modId xmlns:p14="http://schemas.microsoft.com/office/powerpoint/2010/main" val="2991095893"/>
              </p:ext>
            </p:extLst>
          </p:nvPr>
        </p:nvGraphicFramePr>
        <p:xfrm>
          <a:off x="544187" y="6732415"/>
          <a:ext cx="2277134" cy="739140"/>
        </p:xfrm>
        <a:graphic>
          <a:graphicData uri="http://schemas.openxmlformats.org/drawingml/2006/table">
            <a:tbl>
              <a:tblPr/>
              <a:tblGrid>
                <a:gridCol w="2277134">
                  <a:extLst>
                    <a:ext uri="{9D8B030D-6E8A-4147-A177-3AD203B41FA5}">
                      <a16:colId xmlns:a16="http://schemas.microsoft.com/office/drawing/2014/main" val="1971324145"/>
                    </a:ext>
                  </a:extLst>
                </a:gridCol>
              </a:tblGrid>
              <a:tr h="182880">
                <a:tc>
                  <a:txBody>
                    <a:bodyPr/>
                    <a:lstStyle/>
                    <a:p>
                      <a:pPr algn="l" fontAlgn="b">
                        <a:buNone/>
                      </a:pPr>
                      <a:r>
                        <a:rPr lang="en-US" sz="2400" b="1" i="0" u="none" strike="noStrike" dirty="0">
                          <a:solidFill>
                            <a:srgbClr val="E97132"/>
                          </a:solidFill>
                          <a:effectLst/>
                          <a:latin typeface="Aptos Narrow" panose="020B0004020202020204" pitchFamily="34" charset="0"/>
                        </a:rPr>
                        <a:t>Career Advancement</a:t>
                      </a:r>
                    </a:p>
                  </a:txBody>
                  <a:tcPr marL="7620" marR="7620" marT="7620" marB="0" anchor="b">
                    <a:lnL>
                      <a:noFill/>
                    </a:lnL>
                    <a:lnR>
                      <a:noFill/>
                    </a:lnR>
                    <a:lnT>
                      <a:noFill/>
                    </a:lnT>
                    <a:lnB>
                      <a:noFill/>
                    </a:lnB>
                    <a:noFill/>
                  </a:tcPr>
                </a:tc>
                <a:extLst>
                  <a:ext uri="{0D108BD9-81ED-4DB2-BD59-A6C34878D82A}">
                    <a16:rowId xmlns:a16="http://schemas.microsoft.com/office/drawing/2014/main" val="1134558497"/>
                  </a:ext>
                </a:extLst>
              </a:tr>
            </a:tbl>
          </a:graphicData>
        </a:graphic>
      </p:graphicFrame>
      <p:graphicFrame>
        <p:nvGraphicFramePr>
          <p:cNvPr id="29" name="Table 28">
            <a:extLst>
              <a:ext uri="{FF2B5EF4-FFF2-40B4-BE49-F238E27FC236}">
                <a16:creationId xmlns:a16="http://schemas.microsoft.com/office/drawing/2014/main" id="{43705BEC-BA8C-9081-2246-2F5144399D78}"/>
              </a:ext>
            </a:extLst>
          </p:cNvPr>
          <p:cNvGraphicFramePr>
            <a:graphicFrameLocks noGrp="1"/>
          </p:cNvGraphicFramePr>
          <p:nvPr>
            <p:extLst>
              <p:ext uri="{D42A27DB-BD31-4B8C-83A1-F6EECF244321}">
                <p14:modId xmlns:p14="http://schemas.microsoft.com/office/powerpoint/2010/main" val="514550252"/>
              </p:ext>
            </p:extLst>
          </p:nvPr>
        </p:nvGraphicFramePr>
        <p:xfrm>
          <a:off x="13163100" y="3472677"/>
          <a:ext cx="1651000" cy="373380"/>
        </p:xfrm>
        <a:graphic>
          <a:graphicData uri="http://schemas.openxmlformats.org/drawingml/2006/table">
            <a:tbl>
              <a:tblPr/>
              <a:tblGrid>
                <a:gridCol w="1651000">
                  <a:extLst>
                    <a:ext uri="{9D8B030D-6E8A-4147-A177-3AD203B41FA5}">
                      <a16:colId xmlns:a16="http://schemas.microsoft.com/office/drawing/2014/main" val="2917693854"/>
                    </a:ext>
                  </a:extLst>
                </a:gridCol>
              </a:tblGrid>
              <a:tr h="182880">
                <a:tc>
                  <a:txBody>
                    <a:bodyPr/>
                    <a:lstStyle/>
                    <a:p>
                      <a:pPr algn="l" fontAlgn="b">
                        <a:buNone/>
                      </a:pPr>
                      <a:r>
                        <a:rPr lang="en-US" sz="2400" b="1" i="0" u="none" strike="noStrike" dirty="0">
                          <a:solidFill>
                            <a:srgbClr val="FF0000"/>
                          </a:solidFill>
                          <a:effectLst/>
                          <a:latin typeface="Aptos Narrow" panose="020B0004020202020204" pitchFamily="34" charset="0"/>
                        </a:rPr>
                        <a:t>Hours</a:t>
                      </a:r>
                    </a:p>
                  </a:txBody>
                  <a:tcPr marL="7620" marR="7620" marT="7620" marB="0" anchor="b">
                    <a:lnL>
                      <a:noFill/>
                    </a:lnL>
                    <a:lnR>
                      <a:noFill/>
                    </a:lnR>
                    <a:lnT>
                      <a:noFill/>
                    </a:lnT>
                    <a:lnB>
                      <a:noFill/>
                    </a:lnB>
                    <a:noFill/>
                  </a:tcPr>
                </a:tc>
                <a:extLst>
                  <a:ext uri="{0D108BD9-81ED-4DB2-BD59-A6C34878D82A}">
                    <a16:rowId xmlns:a16="http://schemas.microsoft.com/office/drawing/2014/main" val="843742941"/>
                  </a:ext>
                </a:extLst>
              </a:tr>
            </a:tbl>
          </a:graphicData>
        </a:graphic>
      </p:graphicFrame>
      <p:graphicFrame>
        <p:nvGraphicFramePr>
          <p:cNvPr id="30" name="Table 29">
            <a:extLst>
              <a:ext uri="{FF2B5EF4-FFF2-40B4-BE49-F238E27FC236}">
                <a16:creationId xmlns:a16="http://schemas.microsoft.com/office/drawing/2014/main" id="{54E0F7CB-9B77-8113-04CD-EBFBA729AE6A}"/>
              </a:ext>
            </a:extLst>
          </p:cNvPr>
          <p:cNvGraphicFramePr>
            <a:graphicFrameLocks noGrp="1"/>
          </p:cNvGraphicFramePr>
          <p:nvPr>
            <p:extLst>
              <p:ext uri="{D42A27DB-BD31-4B8C-83A1-F6EECF244321}">
                <p14:modId xmlns:p14="http://schemas.microsoft.com/office/powerpoint/2010/main" val="1555530200"/>
              </p:ext>
            </p:extLst>
          </p:nvPr>
        </p:nvGraphicFramePr>
        <p:xfrm>
          <a:off x="2444023" y="2510382"/>
          <a:ext cx="1651000" cy="1104900"/>
        </p:xfrm>
        <a:graphic>
          <a:graphicData uri="http://schemas.openxmlformats.org/drawingml/2006/table">
            <a:tbl>
              <a:tblPr/>
              <a:tblGrid>
                <a:gridCol w="1651000">
                  <a:extLst>
                    <a:ext uri="{9D8B030D-6E8A-4147-A177-3AD203B41FA5}">
                      <a16:colId xmlns:a16="http://schemas.microsoft.com/office/drawing/2014/main" val="2270858615"/>
                    </a:ext>
                  </a:extLst>
                </a:gridCol>
              </a:tblGrid>
              <a:tr h="182880">
                <a:tc>
                  <a:txBody>
                    <a:bodyPr/>
                    <a:lstStyle/>
                    <a:p>
                      <a:pPr algn="l" fontAlgn="b">
                        <a:buNone/>
                      </a:pPr>
                      <a:r>
                        <a:rPr lang="en-US" sz="2400" b="1" i="0" u="none" strike="noStrike" dirty="0">
                          <a:solidFill>
                            <a:srgbClr val="782170"/>
                          </a:solidFill>
                          <a:effectLst/>
                          <a:latin typeface="Aptos Narrow" panose="020B0004020202020204" pitchFamily="34" charset="0"/>
                        </a:rPr>
                        <a:t>Physical Demands of Job</a:t>
                      </a:r>
                    </a:p>
                  </a:txBody>
                  <a:tcPr marL="7620" marR="7620" marT="7620" marB="0" anchor="b">
                    <a:lnL>
                      <a:noFill/>
                    </a:lnL>
                    <a:lnR>
                      <a:noFill/>
                    </a:lnR>
                    <a:lnT>
                      <a:noFill/>
                    </a:lnT>
                    <a:lnB>
                      <a:noFill/>
                    </a:lnB>
                    <a:noFill/>
                  </a:tcPr>
                </a:tc>
                <a:extLst>
                  <a:ext uri="{0D108BD9-81ED-4DB2-BD59-A6C34878D82A}">
                    <a16:rowId xmlns:a16="http://schemas.microsoft.com/office/drawing/2014/main" val="563379939"/>
                  </a:ext>
                </a:extLst>
              </a:tr>
            </a:tbl>
          </a:graphicData>
        </a:graphic>
      </p:graphicFrame>
      <p:graphicFrame>
        <p:nvGraphicFramePr>
          <p:cNvPr id="31" name="Table 30">
            <a:extLst>
              <a:ext uri="{FF2B5EF4-FFF2-40B4-BE49-F238E27FC236}">
                <a16:creationId xmlns:a16="http://schemas.microsoft.com/office/drawing/2014/main" id="{E26159D1-B8D3-79AC-3F0A-53BA7B5C6455}"/>
              </a:ext>
            </a:extLst>
          </p:cNvPr>
          <p:cNvGraphicFramePr>
            <a:graphicFrameLocks noGrp="1"/>
          </p:cNvGraphicFramePr>
          <p:nvPr>
            <p:extLst>
              <p:ext uri="{D42A27DB-BD31-4B8C-83A1-F6EECF244321}">
                <p14:modId xmlns:p14="http://schemas.microsoft.com/office/powerpoint/2010/main" val="513117005"/>
              </p:ext>
            </p:extLst>
          </p:nvPr>
        </p:nvGraphicFramePr>
        <p:xfrm>
          <a:off x="734491" y="8411182"/>
          <a:ext cx="1651000" cy="373380"/>
        </p:xfrm>
        <a:graphic>
          <a:graphicData uri="http://schemas.openxmlformats.org/drawingml/2006/table">
            <a:tbl>
              <a:tblPr/>
              <a:tblGrid>
                <a:gridCol w="1651000">
                  <a:extLst>
                    <a:ext uri="{9D8B030D-6E8A-4147-A177-3AD203B41FA5}">
                      <a16:colId xmlns:a16="http://schemas.microsoft.com/office/drawing/2014/main" val="1587842899"/>
                    </a:ext>
                  </a:extLst>
                </a:gridCol>
              </a:tblGrid>
              <a:tr h="182880">
                <a:tc>
                  <a:txBody>
                    <a:bodyPr/>
                    <a:lstStyle/>
                    <a:p>
                      <a:pPr algn="l" fontAlgn="b">
                        <a:buNone/>
                      </a:pPr>
                      <a:r>
                        <a:rPr lang="en-US" sz="2400" b="1" i="0" u="none" strike="noStrike" dirty="0">
                          <a:solidFill>
                            <a:srgbClr val="FF0000"/>
                          </a:solidFill>
                          <a:effectLst/>
                          <a:latin typeface="Aptos Narrow" panose="020B0004020202020204" pitchFamily="34" charset="0"/>
                        </a:rPr>
                        <a:t>Commute</a:t>
                      </a:r>
                    </a:p>
                  </a:txBody>
                  <a:tcPr marL="7620" marR="7620" marT="7620" marB="0" anchor="b">
                    <a:lnL>
                      <a:noFill/>
                    </a:lnL>
                    <a:lnR>
                      <a:noFill/>
                    </a:lnR>
                    <a:lnT>
                      <a:noFill/>
                    </a:lnT>
                    <a:lnB>
                      <a:noFill/>
                    </a:lnB>
                    <a:noFill/>
                  </a:tcPr>
                </a:tc>
                <a:extLst>
                  <a:ext uri="{0D108BD9-81ED-4DB2-BD59-A6C34878D82A}">
                    <a16:rowId xmlns:a16="http://schemas.microsoft.com/office/drawing/2014/main" val="2174355494"/>
                  </a:ext>
                </a:extLst>
              </a:tr>
            </a:tbl>
          </a:graphicData>
        </a:graphic>
      </p:graphicFrame>
      <p:graphicFrame>
        <p:nvGraphicFramePr>
          <p:cNvPr id="32" name="Table 31">
            <a:extLst>
              <a:ext uri="{FF2B5EF4-FFF2-40B4-BE49-F238E27FC236}">
                <a16:creationId xmlns:a16="http://schemas.microsoft.com/office/drawing/2014/main" id="{245A40A3-0621-AF99-136C-3D3505A01D4B}"/>
              </a:ext>
            </a:extLst>
          </p:cNvPr>
          <p:cNvGraphicFramePr>
            <a:graphicFrameLocks noGrp="1"/>
          </p:cNvGraphicFramePr>
          <p:nvPr>
            <p:extLst>
              <p:ext uri="{D42A27DB-BD31-4B8C-83A1-F6EECF244321}">
                <p14:modId xmlns:p14="http://schemas.microsoft.com/office/powerpoint/2010/main" val="243041025"/>
              </p:ext>
            </p:extLst>
          </p:nvPr>
        </p:nvGraphicFramePr>
        <p:xfrm>
          <a:off x="186993" y="3340436"/>
          <a:ext cx="1651000" cy="739140"/>
        </p:xfrm>
        <a:graphic>
          <a:graphicData uri="http://schemas.openxmlformats.org/drawingml/2006/table">
            <a:tbl>
              <a:tblPr/>
              <a:tblGrid>
                <a:gridCol w="1651000">
                  <a:extLst>
                    <a:ext uri="{9D8B030D-6E8A-4147-A177-3AD203B41FA5}">
                      <a16:colId xmlns:a16="http://schemas.microsoft.com/office/drawing/2014/main" val="2304240853"/>
                    </a:ext>
                  </a:extLst>
                </a:gridCol>
              </a:tblGrid>
              <a:tr h="182880">
                <a:tc>
                  <a:txBody>
                    <a:bodyPr/>
                    <a:lstStyle/>
                    <a:p>
                      <a:pPr algn="l" fontAlgn="b">
                        <a:buNone/>
                      </a:pPr>
                      <a:r>
                        <a:rPr lang="en-US" sz="2400" b="1" i="0" u="none" strike="noStrike" dirty="0">
                          <a:solidFill>
                            <a:srgbClr val="FF0000"/>
                          </a:solidFill>
                          <a:effectLst/>
                          <a:latin typeface="Aptos Narrow" panose="020B0004020202020204" pitchFamily="34" charset="0"/>
                        </a:rPr>
                        <a:t>Family Reasons</a:t>
                      </a:r>
                    </a:p>
                  </a:txBody>
                  <a:tcPr marL="7620" marR="7620" marT="7620" marB="0" anchor="b">
                    <a:lnL>
                      <a:noFill/>
                    </a:lnL>
                    <a:lnR>
                      <a:noFill/>
                    </a:lnR>
                    <a:lnT>
                      <a:noFill/>
                    </a:lnT>
                    <a:lnB>
                      <a:noFill/>
                    </a:lnB>
                    <a:noFill/>
                  </a:tcPr>
                </a:tc>
                <a:extLst>
                  <a:ext uri="{0D108BD9-81ED-4DB2-BD59-A6C34878D82A}">
                    <a16:rowId xmlns:a16="http://schemas.microsoft.com/office/drawing/2014/main" val="959438916"/>
                  </a:ext>
                </a:extLst>
              </a:tr>
            </a:tbl>
          </a:graphicData>
        </a:graphic>
      </p:graphicFrame>
      <p:graphicFrame>
        <p:nvGraphicFramePr>
          <p:cNvPr id="33" name="Table 32">
            <a:extLst>
              <a:ext uri="{FF2B5EF4-FFF2-40B4-BE49-F238E27FC236}">
                <a16:creationId xmlns:a16="http://schemas.microsoft.com/office/drawing/2014/main" id="{B31595D0-B04B-9E5A-6796-AB6B7FE86155}"/>
              </a:ext>
            </a:extLst>
          </p:cNvPr>
          <p:cNvGraphicFramePr>
            <a:graphicFrameLocks noGrp="1"/>
          </p:cNvGraphicFramePr>
          <p:nvPr>
            <p:extLst>
              <p:ext uri="{D42A27DB-BD31-4B8C-83A1-F6EECF244321}">
                <p14:modId xmlns:p14="http://schemas.microsoft.com/office/powerpoint/2010/main" val="2310377487"/>
              </p:ext>
            </p:extLst>
          </p:nvPr>
        </p:nvGraphicFramePr>
        <p:xfrm>
          <a:off x="3867970" y="9379453"/>
          <a:ext cx="1651000" cy="373380"/>
        </p:xfrm>
        <a:graphic>
          <a:graphicData uri="http://schemas.openxmlformats.org/drawingml/2006/table">
            <a:tbl>
              <a:tblPr/>
              <a:tblGrid>
                <a:gridCol w="1651000">
                  <a:extLst>
                    <a:ext uri="{9D8B030D-6E8A-4147-A177-3AD203B41FA5}">
                      <a16:colId xmlns:a16="http://schemas.microsoft.com/office/drawing/2014/main" val="3511645292"/>
                    </a:ext>
                  </a:extLst>
                </a:gridCol>
              </a:tblGrid>
              <a:tr h="182880">
                <a:tc>
                  <a:txBody>
                    <a:bodyPr/>
                    <a:lstStyle/>
                    <a:p>
                      <a:pPr algn="l" fontAlgn="b">
                        <a:buNone/>
                      </a:pPr>
                      <a:r>
                        <a:rPr lang="en-US" sz="2400" b="1" i="0" u="none" strike="noStrike" dirty="0">
                          <a:solidFill>
                            <a:srgbClr val="E97132"/>
                          </a:solidFill>
                          <a:effectLst/>
                          <a:latin typeface="Aptos Narrow" panose="020B0004020202020204" pitchFamily="34" charset="0"/>
                        </a:rPr>
                        <a:t>Education </a:t>
                      </a:r>
                    </a:p>
                  </a:txBody>
                  <a:tcPr marL="7620" marR="7620" marT="7620" marB="0" anchor="b">
                    <a:lnL>
                      <a:noFill/>
                    </a:lnL>
                    <a:lnR>
                      <a:noFill/>
                    </a:lnR>
                    <a:lnT>
                      <a:noFill/>
                    </a:lnT>
                    <a:lnB>
                      <a:noFill/>
                    </a:lnB>
                    <a:noFill/>
                  </a:tcPr>
                </a:tc>
                <a:extLst>
                  <a:ext uri="{0D108BD9-81ED-4DB2-BD59-A6C34878D82A}">
                    <a16:rowId xmlns:a16="http://schemas.microsoft.com/office/drawing/2014/main" val="1122825362"/>
                  </a:ext>
                </a:extLst>
              </a:tr>
            </a:tbl>
          </a:graphicData>
        </a:graphic>
      </p:graphicFrame>
      <p:graphicFrame>
        <p:nvGraphicFramePr>
          <p:cNvPr id="34" name="Table 33">
            <a:extLst>
              <a:ext uri="{FF2B5EF4-FFF2-40B4-BE49-F238E27FC236}">
                <a16:creationId xmlns:a16="http://schemas.microsoft.com/office/drawing/2014/main" id="{D37A4BB3-8C79-4B06-B60F-1E2B9AB35852}"/>
              </a:ext>
            </a:extLst>
          </p:cNvPr>
          <p:cNvGraphicFramePr>
            <a:graphicFrameLocks noGrp="1"/>
          </p:cNvGraphicFramePr>
          <p:nvPr>
            <p:extLst>
              <p:ext uri="{D42A27DB-BD31-4B8C-83A1-F6EECF244321}">
                <p14:modId xmlns:p14="http://schemas.microsoft.com/office/powerpoint/2010/main" val="1978366968"/>
              </p:ext>
            </p:extLst>
          </p:nvPr>
        </p:nvGraphicFramePr>
        <p:xfrm>
          <a:off x="2019250" y="8870065"/>
          <a:ext cx="1651000" cy="1104900"/>
        </p:xfrm>
        <a:graphic>
          <a:graphicData uri="http://schemas.openxmlformats.org/drawingml/2006/table">
            <a:tbl>
              <a:tblPr/>
              <a:tblGrid>
                <a:gridCol w="1651000">
                  <a:extLst>
                    <a:ext uri="{9D8B030D-6E8A-4147-A177-3AD203B41FA5}">
                      <a16:colId xmlns:a16="http://schemas.microsoft.com/office/drawing/2014/main" val="2929334869"/>
                    </a:ext>
                  </a:extLst>
                </a:gridCol>
              </a:tblGrid>
              <a:tr h="182880">
                <a:tc>
                  <a:txBody>
                    <a:bodyPr/>
                    <a:lstStyle/>
                    <a:p>
                      <a:pPr algn="l" fontAlgn="b">
                        <a:buNone/>
                      </a:pPr>
                      <a:r>
                        <a:rPr lang="en-US" sz="2400" b="1" i="0" u="none" strike="noStrike" dirty="0">
                          <a:solidFill>
                            <a:srgbClr val="0070C0"/>
                          </a:solidFill>
                          <a:effectLst/>
                          <a:latin typeface="Aptos Narrow" panose="020B0004020202020204" pitchFamily="34" charset="0"/>
                        </a:rPr>
                        <a:t>Lack of support from leaders</a:t>
                      </a:r>
                    </a:p>
                  </a:txBody>
                  <a:tcPr marL="7620" marR="7620" marT="7620" marB="0" anchor="b">
                    <a:lnL>
                      <a:noFill/>
                    </a:lnL>
                    <a:lnR>
                      <a:noFill/>
                    </a:lnR>
                    <a:lnT>
                      <a:noFill/>
                    </a:lnT>
                    <a:lnB>
                      <a:noFill/>
                    </a:lnB>
                    <a:noFill/>
                  </a:tcPr>
                </a:tc>
                <a:extLst>
                  <a:ext uri="{0D108BD9-81ED-4DB2-BD59-A6C34878D82A}">
                    <a16:rowId xmlns:a16="http://schemas.microsoft.com/office/drawing/2014/main" val="3803524273"/>
                  </a:ext>
                </a:extLst>
              </a:tr>
            </a:tbl>
          </a:graphicData>
        </a:graphic>
      </p:graphicFrame>
      <p:graphicFrame>
        <p:nvGraphicFramePr>
          <p:cNvPr id="35" name="Table 34">
            <a:extLst>
              <a:ext uri="{FF2B5EF4-FFF2-40B4-BE49-F238E27FC236}">
                <a16:creationId xmlns:a16="http://schemas.microsoft.com/office/drawing/2014/main" id="{FB195B7B-99E4-5195-ADE0-406795D5579A}"/>
              </a:ext>
            </a:extLst>
          </p:cNvPr>
          <p:cNvGraphicFramePr>
            <a:graphicFrameLocks noGrp="1"/>
          </p:cNvGraphicFramePr>
          <p:nvPr>
            <p:extLst>
              <p:ext uri="{D42A27DB-BD31-4B8C-83A1-F6EECF244321}">
                <p14:modId xmlns:p14="http://schemas.microsoft.com/office/powerpoint/2010/main" val="1392662851"/>
              </p:ext>
            </p:extLst>
          </p:nvPr>
        </p:nvGraphicFramePr>
        <p:xfrm>
          <a:off x="15318592" y="8854999"/>
          <a:ext cx="1651000" cy="739140"/>
        </p:xfrm>
        <a:graphic>
          <a:graphicData uri="http://schemas.openxmlformats.org/drawingml/2006/table">
            <a:tbl>
              <a:tblPr/>
              <a:tblGrid>
                <a:gridCol w="1651000">
                  <a:extLst>
                    <a:ext uri="{9D8B030D-6E8A-4147-A177-3AD203B41FA5}">
                      <a16:colId xmlns:a16="http://schemas.microsoft.com/office/drawing/2014/main" val="2162405221"/>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Not feeling heard</a:t>
                      </a:r>
                    </a:p>
                  </a:txBody>
                  <a:tcPr marL="7620" marR="7620" marT="7620" marB="0" anchor="b">
                    <a:lnL>
                      <a:noFill/>
                    </a:lnL>
                    <a:lnR>
                      <a:noFill/>
                    </a:lnR>
                    <a:lnT>
                      <a:noFill/>
                    </a:lnT>
                    <a:lnB>
                      <a:noFill/>
                    </a:lnB>
                    <a:noFill/>
                  </a:tcPr>
                </a:tc>
                <a:extLst>
                  <a:ext uri="{0D108BD9-81ED-4DB2-BD59-A6C34878D82A}">
                    <a16:rowId xmlns:a16="http://schemas.microsoft.com/office/drawing/2014/main" val="3079567571"/>
                  </a:ext>
                </a:extLst>
              </a:tr>
            </a:tbl>
          </a:graphicData>
        </a:graphic>
      </p:graphicFrame>
      <p:graphicFrame>
        <p:nvGraphicFramePr>
          <p:cNvPr id="36" name="Table 35">
            <a:extLst>
              <a:ext uri="{FF2B5EF4-FFF2-40B4-BE49-F238E27FC236}">
                <a16:creationId xmlns:a16="http://schemas.microsoft.com/office/drawing/2014/main" id="{C2CEC67D-6051-D191-631E-FCF7EF3977CD}"/>
              </a:ext>
            </a:extLst>
          </p:cNvPr>
          <p:cNvGraphicFramePr>
            <a:graphicFrameLocks noGrp="1"/>
          </p:cNvGraphicFramePr>
          <p:nvPr>
            <p:extLst>
              <p:ext uri="{D42A27DB-BD31-4B8C-83A1-F6EECF244321}">
                <p14:modId xmlns:p14="http://schemas.microsoft.com/office/powerpoint/2010/main" val="957085271"/>
              </p:ext>
            </p:extLst>
          </p:nvPr>
        </p:nvGraphicFramePr>
        <p:xfrm>
          <a:off x="2101108" y="6222770"/>
          <a:ext cx="1651000" cy="396240"/>
        </p:xfrm>
        <a:graphic>
          <a:graphicData uri="http://schemas.openxmlformats.org/drawingml/2006/table">
            <a:tbl>
              <a:tblPr/>
              <a:tblGrid>
                <a:gridCol w="1651000">
                  <a:extLst>
                    <a:ext uri="{9D8B030D-6E8A-4147-A177-3AD203B41FA5}">
                      <a16:colId xmlns:a16="http://schemas.microsoft.com/office/drawing/2014/main" val="2196263599"/>
                    </a:ext>
                  </a:extLst>
                </a:gridCol>
              </a:tblGrid>
              <a:tr h="396240">
                <a:tc>
                  <a:txBody>
                    <a:bodyPr/>
                    <a:lstStyle/>
                    <a:p>
                      <a:pPr algn="l" fontAlgn="b">
                        <a:buNone/>
                      </a:pPr>
                      <a:r>
                        <a:rPr lang="en-US" sz="2400" b="1" i="0" u="none" strike="noStrike" dirty="0">
                          <a:solidFill>
                            <a:srgbClr val="FF99FF"/>
                          </a:solidFill>
                          <a:effectLst/>
                          <a:latin typeface="Aptos Narrow" panose="020B0004020202020204" pitchFamily="34" charset="0"/>
                        </a:rPr>
                        <a:t>Stressed</a:t>
                      </a:r>
                    </a:p>
                  </a:txBody>
                  <a:tcPr marL="7620" marR="7620" marT="7620" marB="0" anchor="b">
                    <a:lnL>
                      <a:noFill/>
                    </a:lnL>
                    <a:lnR>
                      <a:noFill/>
                    </a:lnR>
                    <a:lnT>
                      <a:noFill/>
                    </a:lnT>
                    <a:lnB>
                      <a:noFill/>
                    </a:lnB>
                    <a:noFill/>
                  </a:tcPr>
                </a:tc>
                <a:extLst>
                  <a:ext uri="{0D108BD9-81ED-4DB2-BD59-A6C34878D82A}">
                    <a16:rowId xmlns:a16="http://schemas.microsoft.com/office/drawing/2014/main" val="2850033343"/>
                  </a:ext>
                </a:extLst>
              </a:tr>
            </a:tbl>
          </a:graphicData>
        </a:graphic>
      </p:graphicFrame>
      <p:graphicFrame>
        <p:nvGraphicFramePr>
          <p:cNvPr id="37" name="Table 36">
            <a:extLst>
              <a:ext uri="{FF2B5EF4-FFF2-40B4-BE49-F238E27FC236}">
                <a16:creationId xmlns:a16="http://schemas.microsoft.com/office/drawing/2014/main" id="{39573B45-83E3-EE51-88E8-CF754B83C239}"/>
              </a:ext>
            </a:extLst>
          </p:cNvPr>
          <p:cNvGraphicFramePr>
            <a:graphicFrameLocks noGrp="1"/>
          </p:cNvGraphicFramePr>
          <p:nvPr>
            <p:extLst>
              <p:ext uri="{D42A27DB-BD31-4B8C-83A1-F6EECF244321}">
                <p14:modId xmlns:p14="http://schemas.microsoft.com/office/powerpoint/2010/main" val="1639550663"/>
              </p:ext>
            </p:extLst>
          </p:nvPr>
        </p:nvGraphicFramePr>
        <p:xfrm>
          <a:off x="11387976" y="9111683"/>
          <a:ext cx="2277134" cy="739140"/>
        </p:xfrm>
        <a:graphic>
          <a:graphicData uri="http://schemas.openxmlformats.org/drawingml/2006/table">
            <a:tbl>
              <a:tblPr/>
              <a:tblGrid>
                <a:gridCol w="2277134">
                  <a:extLst>
                    <a:ext uri="{9D8B030D-6E8A-4147-A177-3AD203B41FA5}">
                      <a16:colId xmlns:a16="http://schemas.microsoft.com/office/drawing/2014/main" val="3844364946"/>
                    </a:ext>
                  </a:extLst>
                </a:gridCol>
              </a:tblGrid>
              <a:tr h="396240">
                <a:tc>
                  <a:txBody>
                    <a:bodyPr/>
                    <a:lstStyle/>
                    <a:p>
                      <a:pPr algn="l" fontAlgn="b">
                        <a:buNone/>
                      </a:pPr>
                      <a:r>
                        <a:rPr lang="en-US" sz="2400" b="1" i="0" u="none" strike="noStrike" dirty="0">
                          <a:solidFill>
                            <a:srgbClr val="0070C0"/>
                          </a:solidFill>
                          <a:effectLst/>
                          <a:latin typeface="Aptos Narrow" panose="020B0004020202020204" pitchFamily="34" charset="0"/>
                        </a:rPr>
                        <a:t>New Nurses Learning by Fire</a:t>
                      </a:r>
                    </a:p>
                  </a:txBody>
                  <a:tcPr marL="7620" marR="7620" marT="7620" marB="0" anchor="b">
                    <a:lnL>
                      <a:noFill/>
                    </a:lnL>
                    <a:lnR>
                      <a:noFill/>
                    </a:lnR>
                    <a:lnT>
                      <a:noFill/>
                    </a:lnT>
                    <a:lnB>
                      <a:noFill/>
                    </a:lnB>
                    <a:noFill/>
                  </a:tcPr>
                </a:tc>
                <a:extLst>
                  <a:ext uri="{0D108BD9-81ED-4DB2-BD59-A6C34878D82A}">
                    <a16:rowId xmlns:a16="http://schemas.microsoft.com/office/drawing/2014/main" val="380642180"/>
                  </a:ext>
                </a:extLst>
              </a:tr>
            </a:tbl>
          </a:graphicData>
        </a:graphic>
      </p:graphicFrame>
      <p:graphicFrame>
        <p:nvGraphicFramePr>
          <p:cNvPr id="38" name="Table 37">
            <a:extLst>
              <a:ext uri="{FF2B5EF4-FFF2-40B4-BE49-F238E27FC236}">
                <a16:creationId xmlns:a16="http://schemas.microsoft.com/office/drawing/2014/main" id="{6446F13D-EBD7-DCE3-B7BE-3A508E9B90C3}"/>
              </a:ext>
            </a:extLst>
          </p:cNvPr>
          <p:cNvGraphicFramePr>
            <a:graphicFrameLocks noGrp="1"/>
          </p:cNvGraphicFramePr>
          <p:nvPr>
            <p:extLst>
              <p:ext uri="{D42A27DB-BD31-4B8C-83A1-F6EECF244321}">
                <p14:modId xmlns:p14="http://schemas.microsoft.com/office/powerpoint/2010/main" val="1528895919"/>
              </p:ext>
            </p:extLst>
          </p:nvPr>
        </p:nvGraphicFramePr>
        <p:xfrm>
          <a:off x="11742222" y="1776663"/>
          <a:ext cx="1651000" cy="396240"/>
        </p:xfrm>
        <a:graphic>
          <a:graphicData uri="http://schemas.openxmlformats.org/drawingml/2006/table">
            <a:tbl>
              <a:tblPr/>
              <a:tblGrid>
                <a:gridCol w="1651000">
                  <a:extLst>
                    <a:ext uri="{9D8B030D-6E8A-4147-A177-3AD203B41FA5}">
                      <a16:colId xmlns:a16="http://schemas.microsoft.com/office/drawing/2014/main" val="165684210"/>
                    </a:ext>
                  </a:extLst>
                </a:gridCol>
              </a:tblGrid>
              <a:tr h="396240">
                <a:tc>
                  <a:txBody>
                    <a:bodyPr/>
                    <a:lstStyle/>
                    <a:p>
                      <a:pPr algn="l" fontAlgn="b">
                        <a:buNone/>
                      </a:pPr>
                      <a:r>
                        <a:rPr lang="en-US" sz="2400" b="1" i="0" u="none" strike="noStrike" dirty="0">
                          <a:solidFill>
                            <a:srgbClr val="782170"/>
                          </a:solidFill>
                          <a:effectLst/>
                          <a:latin typeface="Aptos Narrow" panose="020B0004020202020204" pitchFamily="34" charset="0"/>
                        </a:rPr>
                        <a:t>Exhausted</a:t>
                      </a:r>
                    </a:p>
                  </a:txBody>
                  <a:tcPr marL="7620" marR="7620" marT="7620" marB="0" anchor="b">
                    <a:lnL>
                      <a:noFill/>
                    </a:lnL>
                    <a:lnR>
                      <a:noFill/>
                    </a:lnR>
                    <a:lnT>
                      <a:noFill/>
                    </a:lnT>
                    <a:lnB>
                      <a:noFill/>
                    </a:lnB>
                    <a:noFill/>
                  </a:tcPr>
                </a:tc>
                <a:extLst>
                  <a:ext uri="{0D108BD9-81ED-4DB2-BD59-A6C34878D82A}">
                    <a16:rowId xmlns:a16="http://schemas.microsoft.com/office/drawing/2014/main" val="4070875001"/>
                  </a:ext>
                </a:extLst>
              </a:tr>
            </a:tbl>
          </a:graphicData>
        </a:graphic>
      </p:graphicFrame>
      <p:graphicFrame>
        <p:nvGraphicFramePr>
          <p:cNvPr id="39" name="Table 38">
            <a:extLst>
              <a:ext uri="{FF2B5EF4-FFF2-40B4-BE49-F238E27FC236}">
                <a16:creationId xmlns:a16="http://schemas.microsoft.com/office/drawing/2014/main" id="{6967E5BF-DF0B-AF67-A9B5-B0F5C934F0CB}"/>
              </a:ext>
            </a:extLst>
          </p:cNvPr>
          <p:cNvGraphicFramePr>
            <a:graphicFrameLocks noGrp="1"/>
          </p:cNvGraphicFramePr>
          <p:nvPr>
            <p:extLst>
              <p:ext uri="{D42A27DB-BD31-4B8C-83A1-F6EECF244321}">
                <p14:modId xmlns:p14="http://schemas.microsoft.com/office/powerpoint/2010/main" val="4280289939"/>
              </p:ext>
            </p:extLst>
          </p:nvPr>
        </p:nvGraphicFramePr>
        <p:xfrm>
          <a:off x="15849277" y="755437"/>
          <a:ext cx="1651000" cy="739140"/>
        </p:xfrm>
        <a:graphic>
          <a:graphicData uri="http://schemas.openxmlformats.org/drawingml/2006/table">
            <a:tbl>
              <a:tblPr/>
              <a:tblGrid>
                <a:gridCol w="1651000">
                  <a:extLst>
                    <a:ext uri="{9D8B030D-6E8A-4147-A177-3AD203B41FA5}">
                      <a16:colId xmlns:a16="http://schemas.microsoft.com/office/drawing/2014/main" val="2618360167"/>
                    </a:ext>
                  </a:extLst>
                </a:gridCol>
              </a:tblGrid>
              <a:tr h="396240">
                <a:tc>
                  <a:txBody>
                    <a:bodyPr/>
                    <a:lstStyle/>
                    <a:p>
                      <a:pPr algn="l" fontAlgn="b">
                        <a:buNone/>
                      </a:pPr>
                      <a:r>
                        <a:rPr lang="en-US" sz="2400" b="1" i="0" u="none" strike="noStrike" dirty="0">
                          <a:solidFill>
                            <a:srgbClr val="FF0000"/>
                          </a:solidFill>
                          <a:effectLst/>
                          <a:latin typeface="Aptos Narrow" panose="020B0004020202020204" pitchFamily="34" charset="0"/>
                        </a:rPr>
                        <a:t>Work-life Balance</a:t>
                      </a:r>
                    </a:p>
                  </a:txBody>
                  <a:tcPr marL="7620" marR="7620" marT="7620" marB="0" anchor="b">
                    <a:lnL>
                      <a:noFill/>
                    </a:lnL>
                    <a:lnR>
                      <a:noFill/>
                    </a:lnR>
                    <a:lnT>
                      <a:noFill/>
                    </a:lnT>
                    <a:lnB>
                      <a:noFill/>
                    </a:lnB>
                    <a:noFill/>
                  </a:tcPr>
                </a:tc>
                <a:extLst>
                  <a:ext uri="{0D108BD9-81ED-4DB2-BD59-A6C34878D82A}">
                    <a16:rowId xmlns:a16="http://schemas.microsoft.com/office/drawing/2014/main" val="4053521198"/>
                  </a:ext>
                </a:extLst>
              </a:tr>
            </a:tbl>
          </a:graphicData>
        </a:graphic>
      </p:graphicFrame>
      <p:graphicFrame>
        <p:nvGraphicFramePr>
          <p:cNvPr id="40" name="Table 39">
            <a:extLst>
              <a:ext uri="{FF2B5EF4-FFF2-40B4-BE49-F238E27FC236}">
                <a16:creationId xmlns:a16="http://schemas.microsoft.com/office/drawing/2014/main" id="{BA18432A-25DD-36B4-ABD2-2C188DFD4BFD}"/>
              </a:ext>
            </a:extLst>
          </p:cNvPr>
          <p:cNvGraphicFramePr>
            <a:graphicFrameLocks noGrp="1"/>
          </p:cNvGraphicFramePr>
          <p:nvPr>
            <p:extLst>
              <p:ext uri="{D42A27DB-BD31-4B8C-83A1-F6EECF244321}">
                <p14:modId xmlns:p14="http://schemas.microsoft.com/office/powerpoint/2010/main" val="406947985"/>
              </p:ext>
            </p:extLst>
          </p:nvPr>
        </p:nvGraphicFramePr>
        <p:xfrm>
          <a:off x="13479924" y="2048800"/>
          <a:ext cx="1651000" cy="739140"/>
        </p:xfrm>
        <a:graphic>
          <a:graphicData uri="http://schemas.openxmlformats.org/drawingml/2006/table">
            <a:tbl>
              <a:tblPr/>
              <a:tblGrid>
                <a:gridCol w="1651000">
                  <a:extLst>
                    <a:ext uri="{9D8B030D-6E8A-4147-A177-3AD203B41FA5}">
                      <a16:colId xmlns:a16="http://schemas.microsoft.com/office/drawing/2014/main" val="3703930119"/>
                    </a:ext>
                  </a:extLst>
                </a:gridCol>
              </a:tblGrid>
              <a:tr h="396240">
                <a:tc>
                  <a:txBody>
                    <a:bodyPr/>
                    <a:lstStyle/>
                    <a:p>
                      <a:pPr algn="l" fontAlgn="b">
                        <a:buNone/>
                      </a:pPr>
                      <a:r>
                        <a:rPr lang="en-US" sz="2400" b="1" i="0" u="none" strike="noStrike" dirty="0">
                          <a:solidFill>
                            <a:srgbClr val="782170"/>
                          </a:solidFill>
                          <a:effectLst/>
                          <a:latin typeface="Aptos Narrow" panose="020B0004020202020204" pitchFamily="34" charset="0"/>
                        </a:rPr>
                        <a:t>Health Issues</a:t>
                      </a:r>
                    </a:p>
                  </a:txBody>
                  <a:tcPr marL="7620" marR="7620" marT="7620" marB="0" anchor="b">
                    <a:lnL>
                      <a:noFill/>
                    </a:lnL>
                    <a:lnR>
                      <a:noFill/>
                    </a:lnR>
                    <a:lnT>
                      <a:noFill/>
                    </a:lnT>
                    <a:lnB>
                      <a:noFill/>
                    </a:lnB>
                    <a:noFill/>
                  </a:tcPr>
                </a:tc>
                <a:extLst>
                  <a:ext uri="{0D108BD9-81ED-4DB2-BD59-A6C34878D82A}">
                    <a16:rowId xmlns:a16="http://schemas.microsoft.com/office/drawing/2014/main" val="1353218987"/>
                  </a:ext>
                </a:extLst>
              </a:tr>
            </a:tbl>
          </a:graphicData>
        </a:graphic>
      </p:graphicFrame>
      <p:graphicFrame>
        <p:nvGraphicFramePr>
          <p:cNvPr id="41" name="Table 40">
            <a:extLst>
              <a:ext uri="{FF2B5EF4-FFF2-40B4-BE49-F238E27FC236}">
                <a16:creationId xmlns:a16="http://schemas.microsoft.com/office/drawing/2014/main" id="{9FE3DC24-F995-944A-842B-F3713D10A27E}"/>
              </a:ext>
            </a:extLst>
          </p:cNvPr>
          <p:cNvGraphicFramePr>
            <a:graphicFrameLocks noGrp="1"/>
          </p:cNvGraphicFramePr>
          <p:nvPr>
            <p:extLst>
              <p:ext uri="{D42A27DB-BD31-4B8C-83A1-F6EECF244321}">
                <p14:modId xmlns:p14="http://schemas.microsoft.com/office/powerpoint/2010/main" val="1610007319"/>
              </p:ext>
            </p:extLst>
          </p:nvPr>
        </p:nvGraphicFramePr>
        <p:xfrm>
          <a:off x="12677397" y="464820"/>
          <a:ext cx="1651000" cy="739140"/>
        </p:xfrm>
        <a:graphic>
          <a:graphicData uri="http://schemas.openxmlformats.org/drawingml/2006/table">
            <a:tbl>
              <a:tblPr/>
              <a:tblGrid>
                <a:gridCol w="1651000">
                  <a:extLst>
                    <a:ext uri="{9D8B030D-6E8A-4147-A177-3AD203B41FA5}">
                      <a16:colId xmlns:a16="http://schemas.microsoft.com/office/drawing/2014/main" val="2302919460"/>
                    </a:ext>
                  </a:extLst>
                </a:gridCol>
              </a:tblGrid>
              <a:tr h="396240">
                <a:tc>
                  <a:txBody>
                    <a:bodyPr/>
                    <a:lstStyle/>
                    <a:p>
                      <a:pPr algn="l" fontAlgn="b">
                        <a:buNone/>
                      </a:pPr>
                      <a:r>
                        <a:rPr lang="en-US" sz="2400" b="1" i="0" u="none" strike="noStrike" dirty="0">
                          <a:solidFill>
                            <a:srgbClr val="000000"/>
                          </a:solidFill>
                          <a:effectLst/>
                          <a:latin typeface="Aptos Narrow" panose="020B0004020202020204" pitchFamily="34" charset="0"/>
                        </a:rPr>
                        <a:t>Wanted incentives</a:t>
                      </a:r>
                    </a:p>
                  </a:txBody>
                  <a:tcPr marL="7620" marR="7620" marT="7620" marB="0" anchor="b">
                    <a:lnL>
                      <a:noFill/>
                    </a:lnL>
                    <a:lnR>
                      <a:noFill/>
                    </a:lnR>
                    <a:lnT>
                      <a:noFill/>
                    </a:lnT>
                    <a:lnB>
                      <a:noFill/>
                    </a:lnB>
                    <a:noFill/>
                  </a:tcPr>
                </a:tc>
                <a:extLst>
                  <a:ext uri="{0D108BD9-81ED-4DB2-BD59-A6C34878D82A}">
                    <a16:rowId xmlns:a16="http://schemas.microsoft.com/office/drawing/2014/main" val="2801054430"/>
                  </a:ext>
                </a:extLst>
              </a:tr>
            </a:tbl>
          </a:graphicData>
        </a:graphic>
      </p:graphicFrame>
      <p:graphicFrame>
        <p:nvGraphicFramePr>
          <p:cNvPr id="7" name="Table 6">
            <a:extLst>
              <a:ext uri="{FF2B5EF4-FFF2-40B4-BE49-F238E27FC236}">
                <a16:creationId xmlns:a16="http://schemas.microsoft.com/office/drawing/2014/main" id="{8A476132-FA52-6158-4C4B-DC42A2CA66A2}"/>
              </a:ext>
            </a:extLst>
          </p:cNvPr>
          <p:cNvGraphicFramePr>
            <a:graphicFrameLocks noGrp="1"/>
          </p:cNvGraphicFramePr>
          <p:nvPr>
            <p:extLst>
              <p:ext uri="{D42A27DB-BD31-4B8C-83A1-F6EECF244321}">
                <p14:modId xmlns:p14="http://schemas.microsoft.com/office/powerpoint/2010/main" val="1306498527"/>
              </p:ext>
            </p:extLst>
          </p:nvPr>
        </p:nvGraphicFramePr>
        <p:xfrm>
          <a:off x="13583261" y="7944620"/>
          <a:ext cx="3970248" cy="396240"/>
        </p:xfrm>
        <a:graphic>
          <a:graphicData uri="http://schemas.openxmlformats.org/drawingml/2006/table">
            <a:tbl>
              <a:tblPr/>
              <a:tblGrid>
                <a:gridCol w="3970248">
                  <a:extLst>
                    <a:ext uri="{9D8B030D-6E8A-4147-A177-3AD203B41FA5}">
                      <a16:colId xmlns:a16="http://schemas.microsoft.com/office/drawing/2014/main" val="1558912029"/>
                    </a:ext>
                  </a:extLst>
                </a:gridCol>
              </a:tblGrid>
              <a:tr h="396240">
                <a:tc>
                  <a:txBody>
                    <a:bodyPr/>
                    <a:lstStyle/>
                    <a:p>
                      <a:pPr algn="l" fontAlgn="b">
                        <a:buNone/>
                      </a:pPr>
                      <a:r>
                        <a:rPr lang="en-US" sz="2400" b="0" i="0" u="none" strike="noStrike" dirty="0">
                          <a:solidFill>
                            <a:srgbClr val="000000"/>
                          </a:solidFill>
                          <a:effectLst/>
                          <a:latin typeface="Aptos Narrow" panose="020B0004020202020204" pitchFamily="34" charset="0"/>
                        </a:rPr>
                        <a:t>Not able to Deliver Quality Care</a:t>
                      </a:r>
                    </a:p>
                  </a:txBody>
                  <a:tcPr marL="7620" marR="7620" marT="7620" marB="0" anchor="b">
                    <a:lnL>
                      <a:noFill/>
                    </a:lnL>
                    <a:lnR>
                      <a:noFill/>
                    </a:lnR>
                    <a:lnT>
                      <a:noFill/>
                    </a:lnT>
                    <a:lnB>
                      <a:noFill/>
                    </a:lnB>
                    <a:noFill/>
                  </a:tcPr>
                </a:tc>
                <a:extLst>
                  <a:ext uri="{0D108BD9-81ED-4DB2-BD59-A6C34878D82A}">
                    <a16:rowId xmlns:a16="http://schemas.microsoft.com/office/drawing/2014/main" val="778690393"/>
                  </a:ext>
                </a:extLst>
              </a:tr>
            </a:tbl>
          </a:graphicData>
        </a:graphic>
      </p:graphicFrame>
      <p:graphicFrame>
        <p:nvGraphicFramePr>
          <p:cNvPr id="8" name="Table 7">
            <a:extLst>
              <a:ext uri="{FF2B5EF4-FFF2-40B4-BE49-F238E27FC236}">
                <a16:creationId xmlns:a16="http://schemas.microsoft.com/office/drawing/2014/main" id="{BAEDA5C3-7F94-4B9A-173B-DF8DE622364F}"/>
              </a:ext>
            </a:extLst>
          </p:cNvPr>
          <p:cNvGraphicFramePr>
            <a:graphicFrameLocks noGrp="1"/>
          </p:cNvGraphicFramePr>
          <p:nvPr>
            <p:extLst>
              <p:ext uri="{D42A27DB-BD31-4B8C-83A1-F6EECF244321}">
                <p14:modId xmlns:p14="http://schemas.microsoft.com/office/powerpoint/2010/main" val="2526270075"/>
              </p:ext>
            </p:extLst>
          </p:nvPr>
        </p:nvGraphicFramePr>
        <p:xfrm>
          <a:off x="13766198" y="7208865"/>
          <a:ext cx="1651000" cy="396240"/>
        </p:xfrm>
        <a:graphic>
          <a:graphicData uri="http://schemas.openxmlformats.org/drawingml/2006/table">
            <a:tbl>
              <a:tblPr/>
              <a:tblGrid>
                <a:gridCol w="1651000">
                  <a:extLst>
                    <a:ext uri="{9D8B030D-6E8A-4147-A177-3AD203B41FA5}">
                      <a16:colId xmlns:a16="http://schemas.microsoft.com/office/drawing/2014/main" val="2272309609"/>
                    </a:ext>
                  </a:extLst>
                </a:gridCol>
              </a:tblGrid>
              <a:tr h="396240">
                <a:tc>
                  <a:txBody>
                    <a:bodyPr/>
                    <a:lstStyle/>
                    <a:p>
                      <a:pPr algn="l" fontAlgn="b">
                        <a:buNone/>
                      </a:pPr>
                      <a:r>
                        <a:rPr lang="en-US" sz="2400" b="0" i="0" u="none" strike="noStrike" dirty="0">
                          <a:solidFill>
                            <a:srgbClr val="000000"/>
                          </a:solidFill>
                          <a:effectLst/>
                          <a:latin typeface="Aptos Narrow" panose="020B0004020202020204" pitchFamily="34" charset="0"/>
                        </a:rPr>
                        <a:t>Trapped</a:t>
                      </a:r>
                    </a:p>
                  </a:txBody>
                  <a:tcPr marL="7620" marR="7620" marT="7620" marB="0" anchor="b">
                    <a:lnL>
                      <a:noFill/>
                    </a:lnL>
                    <a:lnR>
                      <a:noFill/>
                    </a:lnR>
                    <a:lnT>
                      <a:noFill/>
                    </a:lnT>
                    <a:lnB>
                      <a:noFill/>
                    </a:lnB>
                    <a:noFill/>
                  </a:tcPr>
                </a:tc>
                <a:extLst>
                  <a:ext uri="{0D108BD9-81ED-4DB2-BD59-A6C34878D82A}">
                    <a16:rowId xmlns:a16="http://schemas.microsoft.com/office/drawing/2014/main" val="2605723944"/>
                  </a:ext>
                </a:extLst>
              </a:tr>
            </a:tbl>
          </a:graphicData>
        </a:graphic>
      </p:graphicFrame>
      <p:graphicFrame>
        <p:nvGraphicFramePr>
          <p:cNvPr id="9" name="Table 8">
            <a:extLst>
              <a:ext uri="{FF2B5EF4-FFF2-40B4-BE49-F238E27FC236}">
                <a16:creationId xmlns:a16="http://schemas.microsoft.com/office/drawing/2014/main" id="{A2CBF635-C094-15DC-B207-DCB9CE99FF46}"/>
              </a:ext>
            </a:extLst>
          </p:cNvPr>
          <p:cNvGraphicFramePr>
            <a:graphicFrameLocks noGrp="1"/>
          </p:cNvGraphicFramePr>
          <p:nvPr>
            <p:extLst>
              <p:ext uri="{D42A27DB-BD31-4B8C-83A1-F6EECF244321}">
                <p14:modId xmlns:p14="http://schemas.microsoft.com/office/powerpoint/2010/main" val="2398045429"/>
              </p:ext>
            </p:extLst>
          </p:nvPr>
        </p:nvGraphicFramePr>
        <p:xfrm>
          <a:off x="13688976" y="5981567"/>
          <a:ext cx="3629872" cy="739140"/>
        </p:xfrm>
        <a:graphic>
          <a:graphicData uri="http://schemas.openxmlformats.org/drawingml/2006/table">
            <a:tbl>
              <a:tblPr/>
              <a:tblGrid>
                <a:gridCol w="3629872">
                  <a:extLst>
                    <a:ext uri="{9D8B030D-6E8A-4147-A177-3AD203B41FA5}">
                      <a16:colId xmlns:a16="http://schemas.microsoft.com/office/drawing/2014/main" val="652664958"/>
                    </a:ext>
                  </a:extLst>
                </a:gridCol>
              </a:tblGrid>
              <a:tr h="396240">
                <a:tc>
                  <a:txBody>
                    <a:bodyPr/>
                    <a:lstStyle/>
                    <a:p>
                      <a:pPr algn="l" fontAlgn="b">
                        <a:buNone/>
                      </a:pPr>
                      <a:r>
                        <a:rPr lang="en-US" sz="2400" b="0" i="0" u="none" strike="noStrike" dirty="0">
                          <a:solidFill>
                            <a:srgbClr val="000000"/>
                          </a:solidFill>
                          <a:effectLst/>
                          <a:latin typeface="Aptos Narrow" panose="020B0004020202020204" pitchFamily="34" charset="0"/>
                        </a:rPr>
                        <a:t>Staffing challenges/contract labor</a:t>
                      </a:r>
                    </a:p>
                  </a:txBody>
                  <a:tcPr marL="7620" marR="7620" marT="7620" marB="0" anchor="b">
                    <a:lnL>
                      <a:noFill/>
                    </a:lnL>
                    <a:lnR>
                      <a:noFill/>
                    </a:lnR>
                    <a:lnT>
                      <a:noFill/>
                    </a:lnT>
                    <a:lnB>
                      <a:noFill/>
                    </a:lnB>
                    <a:noFill/>
                  </a:tcPr>
                </a:tc>
                <a:extLst>
                  <a:ext uri="{0D108BD9-81ED-4DB2-BD59-A6C34878D82A}">
                    <a16:rowId xmlns:a16="http://schemas.microsoft.com/office/drawing/2014/main" val="1525889438"/>
                  </a:ext>
                </a:extLst>
              </a:tr>
            </a:tbl>
          </a:graphicData>
        </a:graphic>
      </p:graphicFrame>
      <p:graphicFrame>
        <p:nvGraphicFramePr>
          <p:cNvPr id="11" name="Table 10">
            <a:extLst>
              <a:ext uri="{FF2B5EF4-FFF2-40B4-BE49-F238E27FC236}">
                <a16:creationId xmlns:a16="http://schemas.microsoft.com/office/drawing/2014/main" id="{F80AA039-CF9B-2751-709B-098DC57F952B}"/>
              </a:ext>
            </a:extLst>
          </p:cNvPr>
          <p:cNvGraphicFramePr>
            <a:graphicFrameLocks noGrp="1"/>
          </p:cNvGraphicFramePr>
          <p:nvPr>
            <p:extLst>
              <p:ext uri="{D42A27DB-BD31-4B8C-83A1-F6EECF244321}">
                <p14:modId xmlns:p14="http://schemas.microsoft.com/office/powerpoint/2010/main" val="1146648432"/>
              </p:ext>
            </p:extLst>
          </p:nvPr>
        </p:nvGraphicFramePr>
        <p:xfrm>
          <a:off x="13988600" y="5321665"/>
          <a:ext cx="3564909" cy="396240"/>
        </p:xfrm>
        <a:graphic>
          <a:graphicData uri="http://schemas.openxmlformats.org/drawingml/2006/table">
            <a:tbl>
              <a:tblPr/>
              <a:tblGrid>
                <a:gridCol w="3564909">
                  <a:extLst>
                    <a:ext uri="{9D8B030D-6E8A-4147-A177-3AD203B41FA5}">
                      <a16:colId xmlns:a16="http://schemas.microsoft.com/office/drawing/2014/main" val="3324759778"/>
                    </a:ext>
                  </a:extLst>
                </a:gridCol>
              </a:tblGrid>
              <a:tr h="396240">
                <a:tc>
                  <a:txBody>
                    <a:bodyPr/>
                    <a:lstStyle/>
                    <a:p>
                      <a:pPr algn="l" fontAlgn="b">
                        <a:buNone/>
                      </a:pPr>
                      <a:r>
                        <a:rPr lang="en-US" sz="2400" b="0" i="0" u="none" strike="noStrike" dirty="0">
                          <a:solidFill>
                            <a:srgbClr val="000000"/>
                          </a:solidFill>
                          <a:effectLst/>
                          <a:latin typeface="Aptos Narrow" panose="020B0004020202020204" pitchFamily="34" charset="0"/>
                        </a:rPr>
                        <a:t>Tired of the Career</a:t>
                      </a:r>
                    </a:p>
                  </a:txBody>
                  <a:tcPr marL="7620" marR="7620" marT="7620" marB="0" anchor="b">
                    <a:lnL>
                      <a:noFill/>
                    </a:lnL>
                    <a:lnR>
                      <a:noFill/>
                    </a:lnR>
                    <a:lnT>
                      <a:noFill/>
                    </a:lnT>
                    <a:lnB>
                      <a:noFill/>
                    </a:lnB>
                    <a:noFill/>
                  </a:tcPr>
                </a:tc>
                <a:extLst>
                  <a:ext uri="{0D108BD9-81ED-4DB2-BD59-A6C34878D82A}">
                    <a16:rowId xmlns:a16="http://schemas.microsoft.com/office/drawing/2014/main" val="3977401855"/>
                  </a:ext>
                </a:extLst>
              </a:tr>
            </a:tbl>
          </a:graphicData>
        </a:graphic>
      </p:graphicFrame>
      <p:graphicFrame>
        <p:nvGraphicFramePr>
          <p:cNvPr id="12" name="Table 11">
            <a:extLst>
              <a:ext uri="{FF2B5EF4-FFF2-40B4-BE49-F238E27FC236}">
                <a16:creationId xmlns:a16="http://schemas.microsoft.com/office/drawing/2014/main" id="{FDF035A4-65A6-05BF-4C18-BEC5145CE73A}"/>
              </a:ext>
            </a:extLst>
          </p:cNvPr>
          <p:cNvGraphicFramePr>
            <a:graphicFrameLocks noGrp="1"/>
          </p:cNvGraphicFramePr>
          <p:nvPr>
            <p:extLst>
              <p:ext uri="{D42A27DB-BD31-4B8C-83A1-F6EECF244321}">
                <p14:modId xmlns:p14="http://schemas.microsoft.com/office/powerpoint/2010/main" val="2196477710"/>
              </p:ext>
            </p:extLst>
          </p:nvPr>
        </p:nvGraphicFramePr>
        <p:xfrm>
          <a:off x="15948854" y="7070225"/>
          <a:ext cx="1651000" cy="396240"/>
        </p:xfrm>
        <a:graphic>
          <a:graphicData uri="http://schemas.openxmlformats.org/drawingml/2006/table">
            <a:tbl>
              <a:tblPr/>
              <a:tblGrid>
                <a:gridCol w="1651000">
                  <a:extLst>
                    <a:ext uri="{9D8B030D-6E8A-4147-A177-3AD203B41FA5}">
                      <a16:colId xmlns:a16="http://schemas.microsoft.com/office/drawing/2014/main" val="717628689"/>
                    </a:ext>
                  </a:extLst>
                </a:gridCol>
              </a:tblGrid>
              <a:tr h="396240">
                <a:tc>
                  <a:txBody>
                    <a:bodyPr/>
                    <a:lstStyle/>
                    <a:p>
                      <a:pPr algn="l" fontAlgn="b">
                        <a:buNone/>
                      </a:pPr>
                      <a:r>
                        <a:rPr lang="en-US" sz="2400" b="0" i="0" u="none" strike="noStrike" dirty="0">
                          <a:solidFill>
                            <a:srgbClr val="000000"/>
                          </a:solidFill>
                          <a:effectLst/>
                          <a:latin typeface="Aptos Narrow" panose="020B0004020202020204" pitchFamily="34" charset="0"/>
                        </a:rPr>
                        <a:t>Retirement</a:t>
                      </a:r>
                    </a:p>
                  </a:txBody>
                  <a:tcPr marL="7620" marR="7620" marT="7620" marB="0" anchor="b">
                    <a:lnL>
                      <a:noFill/>
                    </a:lnL>
                    <a:lnR>
                      <a:noFill/>
                    </a:lnR>
                    <a:lnT>
                      <a:noFill/>
                    </a:lnT>
                    <a:lnB>
                      <a:noFill/>
                    </a:lnB>
                    <a:noFill/>
                  </a:tcPr>
                </a:tc>
                <a:extLst>
                  <a:ext uri="{0D108BD9-81ED-4DB2-BD59-A6C34878D82A}">
                    <a16:rowId xmlns:a16="http://schemas.microsoft.com/office/drawing/2014/main" val="3900851747"/>
                  </a:ext>
                </a:extLst>
              </a:tr>
            </a:tbl>
          </a:graphicData>
        </a:graphic>
      </p:graphicFrame>
      <p:sp>
        <p:nvSpPr>
          <p:cNvPr id="13" name="TextBox 12">
            <a:extLst>
              <a:ext uri="{FF2B5EF4-FFF2-40B4-BE49-F238E27FC236}">
                <a16:creationId xmlns:a16="http://schemas.microsoft.com/office/drawing/2014/main" id="{DD9D4580-CC81-29AC-2B30-62342BB05B4F}"/>
              </a:ext>
            </a:extLst>
          </p:cNvPr>
          <p:cNvSpPr txBox="1"/>
          <p:nvPr/>
        </p:nvSpPr>
        <p:spPr>
          <a:xfrm>
            <a:off x="332564" y="308399"/>
            <a:ext cx="6298719" cy="1077218"/>
          </a:xfrm>
          <a:prstGeom prst="rect">
            <a:avLst/>
          </a:prstGeom>
          <a:noFill/>
        </p:spPr>
        <p:txBody>
          <a:bodyPr wrap="square" rtlCol="0">
            <a:spAutoFit/>
          </a:bodyPr>
          <a:lstStyle/>
          <a:p>
            <a:r>
              <a:rPr lang="en-US" sz="3200" b="1" u="sng" dirty="0"/>
              <a:t>Factors Influencing Decision to Leave</a:t>
            </a:r>
            <a:r>
              <a:rPr lang="en-US" sz="3200" baseline="30000" dirty="0"/>
              <a:t>2,3,5</a:t>
            </a:r>
            <a:r>
              <a:rPr lang="en-US" sz="3200" b="1" u="sng" dirty="0"/>
              <a:t> </a:t>
            </a:r>
          </a:p>
        </p:txBody>
      </p:sp>
    </p:spTree>
    <p:extLst>
      <p:ext uri="{BB962C8B-B14F-4D97-AF65-F5344CB8AC3E}">
        <p14:creationId xmlns:p14="http://schemas.microsoft.com/office/powerpoint/2010/main" val="1948257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7565c26-1152-4d5d-a01c-8574d4a6a9a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568</TotalTime>
  <Words>2277</Words>
  <Application>Microsoft Office PowerPoint</Application>
  <PresentationFormat>Custom</PresentationFormat>
  <Paragraphs>188</Paragraphs>
  <Slides>16</Slides>
  <Notes>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Roboto</vt:lpstr>
      <vt:lpstr>Montserrat Semi-Bold</vt:lpstr>
      <vt:lpstr>Arial</vt:lpstr>
      <vt:lpstr>Aptos Narrow</vt:lpstr>
      <vt:lpstr>Poppins Bold</vt:lpstr>
      <vt:lpstr>Calibri</vt:lpstr>
      <vt:lpstr>Poppins</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Carole</dc:creator>
  <cp:lastModifiedBy>Carole "Gert" Mayes</cp:lastModifiedBy>
  <cp:revision>62</cp:revision>
  <dcterms:created xsi:type="dcterms:W3CDTF">2006-08-16T00:00:00Z</dcterms:created>
  <dcterms:modified xsi:type="dcterms:W3CDTF">2025-10-05T19:58:22Z</dcterms:modified>
  <dc:identifier>DAGyULWd6Mw</dc:identifier>
</cp:coreProperties>
</file>